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305" r:id="rId5"/>
    <p:sldId id="290" r:id="rId6"/>
    <p:sldId id="291" r:id="rId7"/>
    <p:sldId id="292" r:id="rId8"/>
    <p:sldId id="293" r:id="rId9"/>
    <p:sldId id="260" r:id="rId10"/>
    <p:sldId id="261" r:id="rId11"/>
    <p:sldId id="269" r:id="rId12"/>
    <p:sldId id="289" r:id="rId13"/>
    <p:sldId id="310" r:id="rId14"/>
    <p:sldId id="311" r:id="rId15"/>
    <p:sldId id="312" r:id="rId16"/>
    <p:sldId id="309" r:id="rId17"/>
    <p:sldId id="314" r:id="rId18"/>
    <p:sldId id="270" r:id="rId19"/>
    <p:sldId id="267" r:id="rId20"/>
    <p:sldId id="315" r:id="rId21"/>
    <p:sldId id="316" r:id="rId22"/>
    <p:sldId id="271" r:id="rId23"/>
    <p:sldId id="287" r:id="rId24"/>
    <p:sldId id="317" r:id="rId25"/>
    <p:sldId id="26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78" userDrawn="1">
          <p15:clr>
            <a:srgbClr val="A4A3A4"/>
          </p15:clr>
        </p15:guide>
        <p15:guide id="4" orient="horz" pos="368" userDrawn="1">
          <p15:clr>
            <a:srgbClr val="A4A3A4"/>
          </p15:clr>
        </p15:guide>
        <p15:guide id="5" orient="horz" pos="709" userDrawn="1">
          <p15:clr>
            <a:srgbClr val="A4A3A4"/>
          </p15:clr>
        </p15:guide>
        <p15:guide id="6" orient="horz" pos="822" userDrawn="1">
          <p15:clr>
            <a:srgbClr val="A4A3A4"/>
          </p15:clr>
        </p15:guide>
        <p15:guide id="7" orient="horz" pos="4201" userDrawn="1">
          <p15:clr>
            <a:srgbClr val="A4A3A4"/>
          </p15:clr>
        </p15:guide>
        <p15:guide id="8" pos="7559" userDrawn="1">
          <p15:clr>
            <a:srgbClr val="A4A3A4"/>
          </p15:clr>
        </p15:guide>
        <p15:guide id="9" pos="4294" userDrawn="1">
          <p15:clr>
            <a:srgbClr val="A4A3A4"/>
          </p15:clr>
        </p15:guide>
        <p15:guide id="10" pos="4180" userDrawn="1">
          <p15:clr>
            <a:srgbClr val="A4A3A4"/>
          </p15:clr>
        </p15:guide>
        <p15:guide id="11" orient="horz" pos="2387" userDrawn="1">
          <p15:clr>
            <a:srgbClr val="A4A3A4"/>
          </p15:clr>
        </p15:guide>
        <p15:guide id="12" pos="4407" userDrawn="1">
          <p15:clr>
            <a:srgbClr val="A4A3A4"/>
          </p15:clr>
        </p15:guide>
        <p15:guide id="13" pos="3953" userDrawn="1">
          <p15:clr>
            <a:srgbClr val="A4A3A4"/>
          </p15:clr>
        </p15:guide>
        <p15:guide id="14" orient="horz" pos="1253" userDrawn="1">
          <p15:clr>
            <a:srgbClr val="A4A3A4"/>
          </p15:clr>
        </p15:guide>
        <p15:guide id="16" orient="horz" pos="31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186"/>
      </p:cViewPr>
      <p:guideLst>
        <p:guide orient="horz" pos="482"/>
        <p:guide pos="665"/>
        <p:guide pos="778"/>
        <p:guide orient="horz" pos="368"/>
        <p:guide orient="horz" pos="709"/>
        <p:guide orient="horz" pos="822"/>
        <p:guide orient="horz" pos="4201"/>
        <p:guide pos="7559"/>
        <p:guide pos="4294"/>
        <p:guide pos="4180"/>
        <p:guide orient="horz" pos="2387"/>
        <p:guide pos="4407"/>
        <p:guide pos="3953"/>
        <p:guide orient="horz" pos="1253"/>
        <p:guide orient="horz" pos="31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D33A1-78DF-4FFE-A6BB-32F17C83D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0355CC-52FE-4115-82C0-F60B07367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8C96B8-05CF-417C-BF72-C1393664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B6E5B-92CE-49ED-9DF4-03F0C5A4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4E464-B860-408C-B780-AACF4A55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2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E68E3-F483-41E7-89B5-D9A815BD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3FFA47-0169-47CB-BE2D-76E8B5518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AACC5-9566-47BB-B603-E835B583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5A6-54EA-4ED9-B45F-63EB2969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47B3D-8EB2-4D33-93AE-1ADE5B08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51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64B142-0E2E-4CC8-B65F-091C8D35D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4606CC-D00D-43E4-92F5-42E41EBFA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D058C-8A9C-48E3-89EB-9F77663C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0A2AD-4EC0-4026-BB46-FEA26355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8F00B-E58D-400A-A1A6-1BFB2A99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549D9-375D-4843-A739-8FCED307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601637-2832-4431-9FAC-D0A89015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80FFF-16BF-4590-B36C-32092587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FDEC8-D0EF-42C1-84EE-FCC2202C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8FDDA-70F2-4287-8D11-B39BF8F3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5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E427E-E08C-41D1-9F45-22FE939A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3A52CF-79D8-4339-9B70-164395DA6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0A413-ADCF-4C3B-AF6D-76E72BFD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99720-E613-4A9E-8BF9-5C60A08B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1DEA7-377B-4DC2-8549-158AAA30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0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85D45-799A-460D-9B44-95373F2A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4901-59DD-482C-B7BD-915C816E3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BFE9FD-DE3F-4817-91B9-585F7BE93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A772E6-1F4E-41CA-8079-ED62FC24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CAC1A8-0633-4D25-8946-108744B1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933F5-7E77-4D13-AC3A-FF672515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0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3328-2B93-495D-AB20-D6FC4F3D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7B095F-FC7D-400C-B63C-3CDB01CC4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7DBB75-8DD6-4332-A593-A143A74EE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339FE3-9850-4544-8655-7CB6DD154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F758C7-D54A-40E4-BB5B-F067ABA35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31E67E-BCCD-445D-85F7-55A77E16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F877A2-8C67-4498-9A92-34CF6BD1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F00890-ABE7-4F6C-B989-64D0EA8A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DB2B6-9AE0-4BBF-B8E5-E3E36263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85C8DC-26BC-4887-8036-B951C0DA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731AB9-000C-447A-8EE3-5B925DF0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0FF6A7-A28C-4455-8967-06BB7AFF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20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E4C0CC-9CE0-480F-B877-E1290583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848A43-8C45-42B8-90D6-00E54414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862661-0091-4A14-83AE-062FD074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5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D039E-CC65-44FA-9C80-719B404E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27D4A-688C-4734-8772-F95F314C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C0F7CE-2C9D-4C3E-B804-B8CEF91CA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358C39-FDA4-446C-B8F2-1FF014F0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3D842-930B-4F8F-B50A-77845B19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DCD11F-AF0D-475D-8F9B-DF372F0B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456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9E18A-EF6D-451E-AD64-2BDAEFFE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78079-0A1C-49AB-8CE8-EA5E651CB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B9B398-7329-4E84-948C-A964E6A02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B4D7C5-B8FB-4F23-AB47-AF0D35A6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F9BB72-CFA5-4661-8494-4C1CA24A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FA577-DA8F-4B52-862A-25B6530F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9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1888DB-307A-46FF-99EE-666A850E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CCFBE-EAE7-467D-99E5-CAFA83166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1CB31-60F4-49EF-830F-B908058AA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E9C68-8ED7-40E1-AABA-284C23CB2F3E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0544B-C6B9-45C4-A2F3-0341B7076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E88F9-AE6F-4D0C-8E72-EE0545F9D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8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B52124-2CF3-4672-87ED-D056B2C98877}"/>
              </a:ext>
            </a:extLst>
          </p:cNvPr>
          <p:cNvSpPr txBox="1"/>
          <p:nvPr/>
        </p:nvSpPr>
        <p:spPr>
          <a:xfrm>
            <a:off x="1082840" y="4699241"/>
            <a:ext cx="4759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김태윤 조원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|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김채나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방선웅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이은비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정회석</a:t>
            </a:r>
            <a:endParaRPr lang="ko-KR" altLang="en-US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57772F5-9894-4A1A-AC75-4DC3E499F1DE}"/>
              </a:ext>
            </a:extLst>
          </p:cNvPr>
          <p:cNvGrpSpPr/>
          <p:nvPr/>
        </p:nvGrpSpPr>
        <p:grpSpPr>
          <a:xfrm>
            <a:off x="1082840" y="2450949"/>
            <a:ext cx="8220521" cy="2201364"/>
            <a:chOff x="1082840" y="2508798"/>
            <a:chExt cx="8220521" cy="22013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1082841" y="2508798"/>
              <a:ext cx="822052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</a:t>
              </a:r>
              <a:endParaRPr lang="en-US" altLang="ko-KR" sz="4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증명사진 제작 프로그램 개발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1082840" y="4248497"/>
              <a:ext cx="22470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규격에맞춰</a:t>
              </a:r>
              <a:r>
                <a:rPr lang="ko-KR" altLang="en-US" sz="24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83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725866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488604" y="225382"/>
            <a:ext cx="3207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설계과정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Design Process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3CED3DF-FD3D-4E9F-8168-89F1A8AF5673}"/>
              </a:ext>
            </a:extLst>
          </p:cNvPr>
          <p:cNvSpPr/>
          <p:nvPr/>
        </p:nvSpPr>
        <p:spPr>
          <a:xfrm>
            <a:off x="4030573" y="3369190"/>
            <a:ext cx="109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KEYORD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4F15B-4381-9CC7-BF42-82DB5B7D0961}"/>
              </a:ext>
            </a:extLst>
          </p:cNvPr>
          <p:cNvSpPr txBox="1"/>
          <p:nvPr/>
        </p:nvSpPr>
        <p:spPr>
          <a:xfrm>
            <a:off x="1235075" y="1304925"/>
            <a:ext cx="5323893" cy="3738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판단 선 수행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ea typeface="나눔바른고딕" panose="020B0603020101020101"/>
              </a:rPr>
              <a:t>Keypoint</a:t>
            </a:r>
            <a:r>
              <a:rPr lang="ko-KR" altLang="en-US" sz="1600" dirty="0">
                <a:ea typeface="나눔바른고딕" panose="020B0603020101020101"/>
              </a:rPr>
              <a:t>들을</a:t>
            </a:r>
            <a:r>
              <a:rPr lang="en-US" altLang="ko-KR" sz="1600" dirty="0">
                <a:ea typeface="나눔바른고딕" panose="020B0603020101020101"/>
              </a:rPr>
              <a:t> </a:t>
            </a:r>
            <a:r>
              <a:rPr lang="ko-KR" altLang="en-US" sz="1600" dirty="0">
                <a:ea typeface="나눔바른고딕" panose="020B0603020101020101"/>
              </a:rPr>
              <a:t>활용해 규정에 맞는지 확인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통과한 이미지에 한에 </a:t>
            </a:r>
            <a:r>
              <a:rPr lang="en-US" altLang="ko-KR" sz="1600" dirty="0"/>
              <a:t>IS-Net </a:t>
            </a:r>
            <a:r>
              <a:rPr lang="ko-KR" altLang="en-US" sz="1600" dirty="0"/>
              <a:t>사용 후 배경 제거 및 </a:t>
            </a:r>
            <a:r>
              <a:rPr lang="ko-KR" altLang="en-US" sz="1600" dirty="0" err="1"/>
              <a:t>크롭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불필요한 이미지는 빠르게 제외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이용자의 사용 시간 단축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사용자가 직접 배경 색 지정 후 저장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사용자의 니즈 충족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23" name="그림 2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2F9082A-B63B-FEBF-6AF6-C2E32A463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88" y="768880"/>
            <a:ext cx="3098121" cy="608911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07DB516-58DD-5F17-80E8-E68793BEFF74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CE428F-41E0-282C-F8F7-5920EFB66164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F9459-87EC-56DB-303C-4ECAD7677F63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13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0356B-2785-49D9-B542-21A9CAE3E194}"/>
              </a:ext>
            </a:extLst>
          </p:cNvPr>
          <p:cNvGrpSpPr/>
          <p:nvPr/>
        </p:nvGrpSpPr>
        <p:grpSpPr>
          <a:xfrm>
            <a:off x="4027165" y="2986703"/>
            <a:ext cx="4137672" cy="915372"/>
            <a:chOff x="3829995" y="2977331"/>
            <a:chExt cx="4137672" cy="9153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3829995" y="2977331"/>
              <a:ext cx="4137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 및 사용기술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4752914" y="3584926"/>
              <a:ext cx="2291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Functions and Techniques</a:t>
              </a:r>
              <a:endPara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25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9104B300-86DE-17CE-BF03-B075C25EFDFD}"/>
              </a:ext>
            </a:extLst>
          </p:cNvPr>
          <p:cNvGrpSpPr/>
          <p:nvPr/>
        </p:nvGrpSpPr>
        <p:grpSpPr>
          <a:xfrm>
            <a:off x="-3612" y="1273531"/>
            <a:ext cx="1251284" cy="522044"/>
            <a:chOff x="1" y="251978"/>
            <a:chExt cx="1251284" cy="43144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D282674-6B9C-74F1-5117-FFED528E7AF7}"/>
                </a:ext>
              </a:extLst>
            </p:cNvPr>
            <p:cNvSpPr/>
            <p:nvPr/>
          </p:nvSpPr>
          <p:spPr>
            <a:xfrm>
              <a:off x="1" y="251978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0BE0E3E4-AF19-D8C6-B73E-2C4782D8DA23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461824" y="215519"/>
            <a:ext cx="5407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및 사용기술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Functions and Techniques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94DB28-DC86-BC1E-4E58-AD0535539DB4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45E1E9-C183-FEBF-4055-ABFA04EDFDB6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73757-F41B-629C-2E30-13E088DD4985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4E8E25-5EC9-633F-36DD-AB54DB860418}"/>
              </a:ext>
            </a:extLst>
          </p:cNvPr>
          <p:cNvSpPr txBox="1"/>
          <p:nvPr/>
        </p:nvSpPr>
        <p:spPr>
          <a:xfrm>
            <a:off x="1250237" y="7635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판단부</a:t>
            </a:r>
            <a:endParaRPr lang="ko-KR" altLang="en-US" dirty="0">
              <a:ea typeface="나눔바른고딕" panose="020B0603020101020101"/>
            </a:endParaRPr>
          </a:p>
        </p:txBody>
      </p:sp>
      <p:pic>
        <p:nvPicPr>
          <p:cNvPr id="22" name="그림 21" descr="인간의 얼굴, 사람, 안경, 이마이(가) 표시된 사진&#10;&#10;자동 생성된 설명">
            <a:extLst>
              <a:ext uri="{FF2B5EF4-FFF2-40B4-BE49-F238E27FC236}">
                <a16:creationId xmlns:a16="http://schemas.microsoft.com/office/drawing/2014/main" id="{C90B055F-3206-A8F2-14DD-BCB3D0ED2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43" y="1304925"/>
            <a:ext cx="4025869" cy="53641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4CCE30-4061-E7B1-19B9-1931CF3C1DF3}"/>
              </a:ext>
            </a:extLst>
          </p:cNvPr>
          <p:cNvSpPr txBox="1"/>
          <p:nvPr/>
        </p:nvSpPr>
        <p:spPr>
          <a:xfrm>
            <a:off x="1235075" y="1304925"/>
            <a:ext cx="5925405" cy="4846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ea typeface="나눔바른고딕" panose="020B0603020101020101"/>
              </a:rPr>
              <a:t>Keypoint</a:t>
            </a:r>
            <a:r>
              <a:rPr lang="ko-KR" altLang="en-US" sz="1600" dirty="0">
                <a:ea typeface="나눔바른고딕" panose="020B0603020101020101"/>
              </a:rPr>
              <a:t>들이 제대로 읽히지 않는 극단적인 상황 대비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가장 기본적으로 존재하는 </a:t>
            </a:r>
            <a:r>
              <a:rPr lang="en-US" altLang="ko-KR" sz="1600" dirty="0" err="1">
                <a:ea typeface="나눔바른고딕" panose="020B0603020101020101"/>
              </a:rPr>
              <a:t>keypoint</a:t>
            </a:r>
            <a:r>
              <a:rPr lang="ko-KR" altLang="en-US" sz="1600" dirty="0" err="1">
                <a:ea typeface="나눔바른고딕" panose="020B0603020101020101"/>
              </a:rPr>
              <a:t>들만을</a:t>
            </a:r>
            <a:r>
              <a:rPr lang="ko-KR" altLang="en-US" sz="1600" dirty="0">
                <a:ea typeface="나눔바른고딕" panose="020B0603020101020101"/>
              </a:rPr>
              <a:t> 사용하여 구성</a:t>
            </a:r>
            <a:endParaRPr lang="en-US" altLang="ko-KR" sz="1600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얼굴에 위치한 </a:t>
            </a:r>
            <a:r>
              <a:rPr lang="en-US" altLang="ko-KR" sz="1600" dirty="0" err="1"/>
              <a:t>keypoint</a:t>
            </a:r>
            <a:r>
              <a:rPr lang="ko-KR" altLang="en-US" sz="1600" dirty="0"/>
              <a:t>들을 우선시하여 판단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눈동자의 위치</a:t>
            </a:r>
            <a:r>
              <a:rPr lang="en-US" altLang="ko-KR" sz="1600" dirty="0"/>
              <a:t>, </a:t>
            </a:r>
            <a:r>
              <a:rPr lang="ko-KR" altLang="en-US" sz="1600" dirty="0"/>
              <a:t>옷을 입은 부위의 </a:t>
            </a:r>
            <a:r>
              <a:rPr lang="en-US" altLang="ko-KR" sz="1600" dirty="0" err="1"/>
              <a:t>keypoint</a:t>
            </a:r>
            <a:r>
              <a:rPr lang="ko-KR" altLang="en-US" sz="1600" dirty="0"/>
              <a:t>들의 정확도 낮음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정확도가 높다고 판단되는 </a:t>
            </a:r>
            <a:r>
              <a:rPr lang="en-US" altLang="ko-KR" sz="1600" dirty="0" err="1"/>
              <a:t>keypoint</a:t>
            </a:r>
            <a:r>
              <a:rPr lang="ko-KR" altLang="en-US" sz="1600" dirty="0"/>
              <a:t>들을 선별 후 판단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구현한 규정 판단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어깨의 기울기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눈썹 유무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눈을 똑바로 </a:t>
            </a:r>
            <a:r>
              <a:rPr lang="ko-KR" altLang="en-US" sz="1600" dirty="0" err="1"/>
              <a:t>떳는가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입을 닫았는가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고개가 </a:t>
            </a:r>
            <a:r>
              <a:rPr lang="ko-KR" altLang="en-US" sz="1600" dirty="0" err="1"/>
              <a:t>올바른가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5342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C77BF2-B27C-CB3A-ACC0-5023EBC74F4F}"/>
              </a:ext>
            </a:extLst>
          </p:cNvPr>
          <p:cNvGrpSpPr/>
          <p:nvPr/>
        </p:nvGrpSpPr>
        <p:grpSpPr>
          <a:xfrm>
            <a:off x="-3612" y="1273531"/>
            <a:ext cx="1251284" cy="522044"/>
            <a:chOff x="1" y="251978"/>
            <a:chExt cx="1251284" cy="43144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2E8D05E-E9E0-6170-130B-116363A97507}"/>
                </a:ext>
              </a:extLst>
            </p:cNvPr>
            <p:cNvSpPr/>
            <p:nvPr/>
          </p:nvSpPr>
          <p:spPr>
            <a:xfrm>
              <a:off x="1" y="251978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FCA4029F-1B83-86B8-743C-B9DE5ED63476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461824" y="215519"/>
            <a:ext cx="5407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및 사용기술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Functions and Techniques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94DB28-DC86-BC1E-4E58-AD0535539DB4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45E1E9-C183-FEBF-4055-ABFA04EDFDB6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73757-F41B-629C-2E30-13E088DD4985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4E8E25-5EC9-633F-36DD-AB54DB860418}"/>
              </a:ext>
            </a:extLst>
          </p:cNvPr>
          <p:cNvSpPr txBox="1"/>
          <p:nvPr/>
        </p:nvSpPr>
        <p:spPr>
          <a:xfrm>
            <a:off x="1250237" y="7635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판단부</a:t>
            </a: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4CCE30-4061-E7B1-19B9-1931CF3C1DF3}"/>
              </a:ext>
            </a:extLst>
          </p:cNvPr>
          <p:cNvSpPr txBox="1"/>
          <p:nvPr/>
        </p:nvSpPr>
        <p:spPr>
          <a:xfrm>
            <a:off x="1235075" y="1304925"/>
            <a:ext cx="148790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어깨의 기울기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2" name="그림 1" descr="인간의 얼굴, 패션 액세서리, 목걸이, 목이(가) 표시된 사진&#10;&#10;자동 생성된 설명">
            <a:extLst>
              <a:ext uri="{FF2B5EF4-FFF2-40B4-BE49-F238E27FC236}">
                <a16:creationId xmlns:a16="http://schemas.microsoft.com/office/drawing/2014/main" id="{5282F3A2-BE15-FA8D-6AAD-14E6F73B5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90" y="1989000"/>
            <a:ext cx="2736398" cy="2880000"/>
          </a:xfrm>
          <a:prstGeom prst="rect">
            <a:avLst/>
          </a:prstGeom>
        </p:spPr>
      </p:pic>
      <p:pic>
        <p:nvPicPr>
          <p:cNvPr id="11" name="그림 10" descr="안경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9077676E-AA94-6535-2511-B5B323791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13" y="1989138"/>
            <a:ext cx="2884205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514556-1361-7C1B-88F7-FE8A3AC90C2F}"/>
              </a:ext>
            </a:extLst>
          </p:cNvPr>
          <p:cNvSpPr txBox="1"/>
          <p:nvPr/>
        </p:nvSpPr>
        <p:spPr>
          <a:xfrm>
            <a:off x="3538990" y="5063390"/>
            <a:ext cx="2736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Body </a:t>
            </a:r>
            <a:r>
              <a:rPr lang="en-US" altLang="ko-KR" sz="1600" dirty="0" err="1"/>
              <a:t>keypoint</a:t>
            </a:r>
            <a:r>
              <a:rPr lang="ko-KR" altLang="en-US" sz="1600" dirty="0"/>
              <a:t>의 </a:t>
            </a:r>
            <a:r>
              <a:rPr lang="en-US" altLang="ko-KR" sz="1600" dirty="0"/>
              <a:t>1</a:t>
            </a:r>
            <a:r>
              <a:rPr lang="ko-KR" altLang="en-US" sz="1600" dirty="0"/>
              <a:t>번과</a:t>
            </a:r>
            <a:r>
              <a:rPr lang="en-US" altLang="ko-KR" sz="1600" dirty="0"/>
              <a:t> 2</a:t>
            </a:r>
            <a:r>
              <a:rPr lang="ko-KR" altLang="en-US" sz="1600" dirty="0"/>
              <a:t>번</a:t>
            </a:r>
            <a:r>
              <a:rPr lang="en-US" altLang="ko-KR" sz="1600" dirty="0"/>
              <a:t>, 1</a:t>
            </a:r>
            <a:r>
              <a:rPr lang="ko-KR" altLang="en-US" sz="1600" dirty="0"/>
              <a:t>번과</a:t>
            </a:r>
            <a:r>
              <a:rPr lang="en-US" altLang="ko-KR" sz="1600" dirty="0"/>
              <a:t> 5</a:t>
            </a:r>
            <a:r>
              <a:rPr lang="ko-KR" altLang="en-US" sz="1600" dirty="0"/>
              <a:t>번의 </a:t>
            </a:r>
            <a:r>
              <a:rPr lang="en-US" altLang="ko-KR" sz="1600" dirty="0"/>
              <a:t>x </a:t>
            </a:r>
            <a:r>
              <a:rPr lang="ko-KR" altLang="en-US" sz="1600" dirty="0"/>
              <a:t>좌표 차이를 비교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9E28A5-6922-985B-2430-5E29C95F0E6A}"/>
              </a:ext>
            </a:extLst>
          </p:cNvPr>
          <p:cNvSpPr txBox="1"/>
          <p:nvPr/>
        </p:nvSpPr>
        <p:spPr>
          <a:xfrm>
            <a:off x="6996114" y="5064977"/>
            <a:ext cx="2884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Body </a:t>
            </a:r>
            <a:r>
              <a:rPr lang="en-US" altLang="ko-KR" sz="1600" dirty="0" err="1"/>
              <a:t>keypoint</a:t>
            </a:r>
            <a:r>
              <a:rPr lang="ko-KR" altLang="en-US" sz="1600" dirty="0"/>
              <a:t>의 </a:t>
            </a:r>
            <a:r>
              <a:rPr lang="en-US" altLang="ko-KR" sz="1600" dirty="0"/>
              <a:t>0</a:t>
            </a:r>
            <a:r>
              <a:rPr lang="ko-KR" altLang="en-US" sz="1600" dirty="0"/>
              <a:t>번과</a:t>
            </a:r>
            <a:r>
              <a:rPr lang="en-US" altLang="ko-KR" sz="1600" dirty="0"/>
              <a:t> 2</a:t>
            </a:r>
            <a:r>
              <a:rPr lang="ko-KR" altLang="en-US" sz="1600" dirty="0"/>
              <a:t>번</a:t>
            </a:r>
            <a:r>
              <a:rPr lang="en-US" altLang="ko-KR" sz="1600" dirty="0"/>
              <a:t>, 0</a:t>
            </a:r>
            <a:r>
              <a:rPr lang="ko-KR" altLang="en-US" sz="1600" dirty="0"/>
              <a:t>번과</a:t>
            </a:r>
            <a:r>
              <a:rPr lang="en-US" altLang="ko-KR" sz="1600" dirty="0"/>
              <a:t> 5</a:t>
            </a:r>
            <a:r>
              <a:rPr lang="ko-KR" altLang="en-US" sz="1600" dirty="0"/>
              <a:t>번의 </a:t>
            </a:r>
            <a:r>
              <a:rPr lang="en-US" altLang="ko-KR" sz="1600" dirty="0"/>
              <a:t>y </a:t>
            </a:r>
            <a:r>
              <a:rPr lang="ko-KR" altLang="en-US" sz="1600" dirty="0"/>
              <a:t>좌표 차이를 비교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19286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D9C498-414E-2A51-E9BA-E05341D9BD20}"/>
              </a:ext>
            </a:extLst>
          </p:cNvPr>
          <p:cNvGrpSpPr/>
          <p:nvPr/>
        </p:nvGrpSpPr>
        <p:grpSpPr>
          <a:xfrm>
            <a:off x="-3612" y="1273531"/>
            <a:ext cx="1251284" cy="522044"/>
            <a:chOff x="1" y="251978"/>
            <a:chExt cx="1251284" cy="43144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2CBA35-62DA-B66C-5CBE-B4E6D14C1457}"/>
                </a:ext>
              </a:extLst>
            </p:cNvPr>
            <p:cNvSpPr/>
            <p:nvPr/>
          </p:nvSpPr>
          <p:spPr>
            <a:xfrm>
              <a:off x="1" y="251978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A325B455-4E94-7F15-0150-B0A7571D9118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461824" y="215519"/>
            <a:ext cx="5407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및 사용기술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Functions and Techniques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94DB28-DC86-BC1E-4E58-AD0535539DB4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45E1E9-C183-FEBF-4055-ABFA04EDFDB6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73757-F41B-629C-2E30-13E088DD4985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4E8E25-5EC9-633F-36DD-AB54DB860418}"/>
              </a:ext>
            </a:extLst>
          </p:cNvPr>
          <p:cNvSpPr txBox="1"/>
          <p:nvPr/>
        </p:nvSpPr>
        <p:spPr>
          <a:xfrm>
            <a:off x="1250237" y="7635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판단부</a:t>
            </a: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4CCE30-4061-E7B1-19B9-1931CF3C1DF3}"/>
              </a:ext>
            </a:extLst>
          </p:cNvPr>
          <p:cNvSpPr txBox="1"/>
          <p:nvPr/>
        </p:nvSpPr>
        <p:spPr>
          <a:xfrm>
            <a:off x="1235075" y="1304925"/>
            <a:ext cx="2452916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눈썹 유무와 고개의 위치</a:t>
            </a:r>
            <a:endParaRPr lang="en-US" altLang="ko-KR" sz="1600" dirty="0"/>
          </a:p>
        </p:txBody>
      </p:sp>
      <p:pic>
        <p:nvPicPr>
          <p:cNvPr id="18" name="그림 17" descr="안경, 목, 사람, 인간의 얼굴이(가) 표시된 사진&#10;&#10;자동 생성된 설명">
            <a:extLst>
              <a:ext uri="{FF2B5EF4-FFF2-40B4-BE49-F238E27FC236}">
                <a16:creationId xmlns:a16="http://schemas.microsoft.com/office/drawing/2014/main" id="{3689D928-4ACF-EF88-5E01-2ACFCCE6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85" y="1993273"/>
            <a:ext cx="2884203" cy="2880000"/>
          </a:xfrm>
          <a:prstGeom prst="rect">
            <a:avLst/>
          </a:prstGeom>
        </p:spPr>
      </p:pic>
      <p:pic>
        <p:nvPicPr>
          <p:cNvPr id="20" name="그림 19" descr="안경, 목, 사람, 착용이(가) 표시된 사진&#10;&#10;자동 생성된 설명">
            <a:extLst>
              <a:ext uri="{FF2B5EF4-FFF2-40B4-BE49-F238E27FC236}">
                <a16:creationId xmlns:a16="http://schemas.microsoft.com/office/drawing/2014/main" id="{8EA40FA6-6363-C0FA-686F-F9A97DCE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13" y="1989000"/>
            <a:ext cx="2884203" cy="288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5D1FEA-F1EB-2889-DED4-59AB02C3C822}"/>
              </a:ext>
            </a:extLst>
          </p:cNvPr>
          <p:cNvSpPr txBox="1"/>
          <p:nvPr/>
        </p:nvSpPr>
        <p:spPr>
          <a:xfrm>
            <a:off x="3391186" y="5049838"/>
            <a:ext cx="288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Face </a:t>
            </a:r>
            <a:r>
              <a:rPr lang="ko-KR" altLang="en-US" sz="1600" dirty="0"/>
              <a:t>키포인트 눈썹의 키포인트들의 존재 유무를 확인</a:t>
            </a:r>
            <a:endParaRPr lang="en-US" altLang="ko-KR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E3AC78-9B50-D8C0-F4F4-5B11B331D259}"/>
              </a:ext>
            </a:extLst>
          </p:cNvPr>
          <p:cNvSpPr txBox="1"/>
          <p:nvPr/>
        </p:nvSpPr>
        <p:spPr>
          <a:xfrm>
            <a:off x="6996113" y="5049838"/>
            <a:ext cx="2884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Body </a:t>
            </a:r>
            <a:r>
              <a:rPr lang="ko-KR" altLang="en-US" sz="1600" dirty="0"/>
              <a:t>키포인트</a:t>
            </a:r>
            <a:r>
              <a:rPr lang="en-US" altLang="ko-KR" sz="1600" dirty="0"/>
              <a:t> 0</a:t>
            </a:r>
            <a:r>
              <a:rPr lang="ko-KR" altLang="en-US" sz="1600" dirty="0"/>
              <a:t>번과 </a:t>
            </a:r>
            <a:r>
              <a:rPr lang="en-US" altLang="ko-KR" sz="1600" dirty="0"/>
              <a:t>14</a:t>
            </a:r>
            <a:r>
              <a:rPr lang="ko-KR" altLang="en-US" sz="1600" dirty="0"/>
              <a:t>번 </a:t>
            </a:r>
            <a:r>
              <a:rPr lang="en-US" altLang="ko-KR" sz="1600" dirty="0"/>
              <a:t>0</a:t>
            </a:r>
            <a:r>
              <a:rPr lang="ko-KR" altLang="en-US" sz="1600" dirty="0"/>
              <a:t>번과 </a:t>
            </a:r>
            <a:r>
              <a:rPr lang="en-US" altLang="ko-KR" sz="1600" dirty="0"/>
              <a:t>15</a:t>
            </a:r>
            <a:r>
              <a:rPr lang="ko-KR" altLang="en-US" sz="1600" dirty="0"/>
              <a:t>번의 </a:t>
            </a:r>
            <a:r>
              <a:rPr lang="en-US" altLang="ko-KR" sz="1600" dirty="0"/>
              <a:t>X, Y</a:t>
            </a:r>
            <a:r>
              <a:rPr lang="ko-KR" altLang="en-US" sz="1600" dirty="0"/>
              <a:t>좌표의 차이를 비교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9040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770CD3-4921-487F-1B29-A4E217BA1DA2}"/>
              </a:ext>
            </a:extLst>
          </p:cNvPr>
          <p:cNvGrpSpPr/>
          <p:nvPr/>
        </p:nvGrpSpPr>
        <p:grpSpPr>
          <a:xfrm>
            <a:off x="-3612" y="1273531"/>
            <a:ext cx="1251284" cy="522044"/>
            <a:chOff x="1" y="251978"/>
            <a:chExt cx="1251284" cy="43144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51C46C-8721-7785-CCAA-967A61D46497}"/>
                </a:ext>
              </a:extLst>
            </p:cNvPr>
            <p:cNvSpPr/>
            <p:nvPr/>
          </p:nvSpPr>
          <p:spPr>
            <a:xfrm>
              <a:off x="1" y="251978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08F40681-5961-5F97-EBC5-DD74E688C665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461824" y="215519"/>
            <a:ext cx="5407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및 사용기술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Functions and Techniques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94DB28-DC86-BC1E-4E58-AD0535539DB4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45E1E9-C183-FEBF-4055-ABFA04EDFDB6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73757-F41B-629C-2E30-13E088DD4985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4E8E25-5EC9-633F-36DD-AB54DB860418}"/>
              </a:ext>
            </a:extLst>
          </p:cNvPr>
          <p:cNvSpPr txBox="1"/>
          <p:nvPr/>
        </p:nvSpPr>
        <p:spPr>
          <a:xfrm>
            <a:off x="1250237" y="7635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판단부</a:t>
            </a: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4CCE30-4061-E7B1-19B9-1931CF3C1DF3}"/>
              </a:ext>
            </a:extLst>
          </p:cNvPr>
          <p:cNvSpPr txBox="1"/>
          <p:nvPr/>
        </p:nvSpPr>
        <p:spPr>
          <a:xfrm>
            <a:off x="1235075" y="1304925"/>
            <a:ext cx="156004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눈과 입의 열림</a:t>
            </a:r>
            <a:endParaRPr lang="en-US" altLang="ko-KR" sz="1600" dirty="0"/>
          </a:p>
        </p:txBody>
      </p:sp>
      <p:pic>
        <p:nvPicPr>
          <p:cNvPr id="2" name="그림 1" descr="패션 액세서리, 보석류, 목걸이, 귀걸이이(가) 표시된 사진&#10;&#10;자동 생성된 설명">
            <a:extLst>
              <a:ext uri="{FF2B5EF4-FFF2-40B4-BE49-F238E27FC236}">
                <a16:creationId xmlns:a16="http://schemas.microsoft.com/office/drawing/2014/main" id="{A4A388D3-138A-5607-7211-E57B765FD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41" y="1989138"/>
            <a:ext cx="2880000" cy="2880000"/>
          </a:xfrm>
          <a:prstGeom prst="rect">
            <a:avLst/>
          </a:prstGeom>
        </p:spPr>
      </p:pic>
      <p:pic>
        <p:nvPicPr>
          <p:cNvPr id="11" name="그림 10" descr="패션 액세서리, 목걸이, 보석류, 바디 주얼리이(가) 표시된 사진&#10;&#10;자동 생성된 설명">
            <a:extLst>
              <a:ext uri="{FF2B5EF4-FFF2-40B4-BE49-F238E27FC236}">
                <a16:creationId xmlns:a16="http://schemas.microsoft.com/office/drawing/2014/main" id="{89951B5F-409B-B580-E342-C620037E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50" y="1989138"/>
            <a:ext cx="2880000" cy="2880000"/>
          </a:xfrm>
          <a:prstGeom prst="rect">
            <a:avLst/>
          </a:prstGeom>
        </p:spPr>
      </p:pic>
      <p:pic>
        <p:nvPicPr>
          <p:cNvPr id="12" name="그림 11" descr="패션 액세서리, 보석류, 목걸이, 바디 주얼리이(가) 표시된 사진&#10;&#10;자동 생성된 설명">
            <a:extLst>
              <a:ext uri="{FF2B5EF4-FFF2-40B4-BE49-F238E27FC236}">
                <a16:creationId xmlns:a16="http://schemas.microsoft.com/office/drawing/2014/main" id="{728E9209-A35D-CF32-F02A-E8152A81E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259" y="1989000"/>
            <a:ext cx="2880000" cy="28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4B5DB4-50D2-7243-1FFC-FEC4A6C751F3}"/>
              </a:ext>
            </a:extLst>
          </p:cNvPr>
          <p:cNvSpPr txBox="1"/>
          <p:nvPr/>
        </p:nvSpPr>
        <p:spPr>
          <a:xfrm>
            <a:off x="1688818" y="5049838"/>
            <a:ext cx="2869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Face </a:t>
            </a:r>
            <a:r>
              <a:rPr lang="ko-KR" altLang="en-US" sz="1600" dirty="0"/>
              <a:t>키포인트 </a:t>
            </a:r>
            <a:r>
              <a:rPr lang="en-US" altLang="ko-KR" sz="1600" dirty="0"/>
              <a:t>37, 40 </a:t>
            </a:r>
            <a:r>
              <a:rPr lang="ko-KR" altLang="en-US" sz="1600" dirty="0"/>
              <a:t>번을 기준점으로 잡고 </a:t>
            </a:r>
            <a:r>
              <a:rPr lang="en-US" altLang="ko-KR" sz="1600" dirty="0"/>
              <a:t>38, 44 </a:t>
            </a:r>
            <a:r>
              <a:rPr lang="ko-KR" altLang="en-US" sz="1600" dirty="0"/>
              <a:t>번의 </a:t>
            </a:r>
            <a:r>
              <a:rPr lang="en-US" altLang="ko-KR" sz="1600" dirty="0"/>
              <a:t>X</a:t>
            </a:r>
            <a:r>
              <a:rPr lang="ko-KR" altLang="en-US" sz="1600" dirty="0"/>
              <a:t>좌표의 차이와 </a:t>
            </a:r>
            <a:r>
              <a:rPr lang="en-US" altLang="ko-KR" sz="1600" dirty="0"/>
              <a:t>41, 47</a:t>
            </a:r>
            <a:r>
              <a:rPr lang="ko-KR" altLang="en-US" sz="1600" dirty="0"/>
              <a:t>번의 </a:t>
            </a:r>
            <a:r>
              <a:rPr lang="en-US" altLang="ko-KR" sz="1600" dirty="0"/>
              <a:t>Y</a:t>
            </a:r>
            <a:r>
              <a:rPr lang="ko-KR" altLang="en-US" sz="1600" dirty="0"/>
              <a:t>좌표의 차이의 비율을 비교 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82CCB-3CD1-6264-56C0-BD949948B9C6}"/>
              </a:ext>
            </a:extLst>
          </p:cNvPr>
          <p:cNvSpPr txBox="1"/>
          <p:nvPr/>
        </p:nvSpPr>
        <p:spPr>
          <a:xfrm>
            <a:off x="5195751" y="5049838"/>
            <a:ext cx="2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Body </a:t>
            </a:r>
            <a:r>
              <a:rPr lang="ko-KR" altLang="en-US" sz="1600" dirty="0"/>
              <a:t>키포인트</a:t>
            </a:r>
            <a:r>
              <a:rPr lang="en-US" altLang="ko-KR" sz="1600" dirty="0"/>
              <a:t> 60</a:t>
            </a:r>
            <a:r>
              <a:rPr lang="ko-KR" altLang="en-US" sz="1600" dirty="0"/>
              <a:t>번과 </a:t>
            </a:r>
            <a:r>
              <a:rPr lang="en-US" altLang="ko-KR" sz="1600" dirty="0"/>
              <a:t>64</a:t>
            </a:r>
            <a:r>
              <a:rPr lang="ko-KR" altLang="en-US" sz="1600" dirty="0"/>
              <a:t>번 의 </a:t>
            </a:r>
            <a:r>
              <a:rPr lang="en-US" altLang="ko-KR" sz="1600" dirty="0"/>
              <a:t>X</a:t>
            </a:r>
            <a:r>
              <a:rPr lang="ko-KR" altLang="en-US" sz="1600" dirty="0"/>
              <a:t>좌표 차이와 </a:t>
            </a:r>
            <a:r>
              <a:rPr lang="en-US" altLang="ko-KR" sz="1600" dirty="0"/>
              <a:t>62</a:t>
            </a:r>
            <a:r>
              <a:rPr lang="ko-KR" altLang="en-US" sz="1600" dirty="0"/>
              <a:t>번과 </a:t>
            </a:r>
            <a:r>
              <a:rPr lang="en-US" altLang="ko-KR" sz="1600" dirty="0"/>
              <a:t>66</a:t>
            </a:r>
            <a:r>
              <a:rPr lang="ko-KR" altLang="en-US" sz="1600" dirty="0"/>
              <a:t>번의 </a:t>
            </a:r>
            <a:r>
              <a:rPr lang="en-US" altLang="ko-KR" sz="1600" dirty="0"/>
              <a:t>Y</a:t>
            </a:r>
            <a:r>
              <a:rPr lang="ko-KR" altLang="en-US" sz="1600" dirty="0"/>
              <a:t>좌표 차이의 비율을 사용</a:t>
            </a:r>
            <a:endParaRPr lang="en-US" altLang="ko-K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CE3506-4882-9412-C4A8-E677A2C690C6}"/>
              </a:ext>
            </a:extLst>
          </p:cNvPr>
          <p:cNvSpPr txBox="1"/>
          <p:nvPr/>
        </p:nvSpPr>
        <p:spPr>
          <a:xfrm>
            <a:off x="8713259" y="5049838"/>
            <a:ext cx="28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Body </a:t>
            </a:r>
            <a:r>
              <a:rPr lang="ko-KR" altLang="en-US" sz="1600" dirty="0"/>
              <a:t>키포인트</a:t>
            </a:r>
            <a:r>
              <a:rPr lang="en-US" altLang="ko-KR" sz="1600" dirty="0"/>
              <a:t> 61</a:t>
            </a:r>
            <a:r>
              <a:rPr lang="ko-KR" altLang="en-US" sz="1600" dirty="0"/>
              <a:t>번과 </a:t>
            </a:r>
            <a:r>
              <a:rPr lang="en-US" altLang="ko-KR" sz="1600" dirty="0"/>
              <a:t>67</a:t>
            </a:r>
            <a:r>
              <a:rPr lang="ko-KR" altLang="en-US" sz="1600" dirty="0"/>
              <a:t>번</a:t>
            </a:r>
            <a:r>
              <a:rPr lang="en-US" altLang="ko-KR" sz="1600" dirty="0"/>
              <a:t>, 63</a:t>
            </a:r>
            <a:r>
              <a:rPr lang="ko-KR" altLang="en-US" sz="1600" dirty="0"/>
              <a:t>번과 </a:t>
            </a:r>
            <a:r>
              <a:rPr lang="en-US" altLang="ko-KR" sz="1600" dirty="0"/>
              <a:t>65</a:t>
            </a:r>
            <a:r>
              <a:rPr lang="ko-KR" altLang="en-US" sz="1600" dirty="0"/>
              <a:t>번의 </a:t>
            </a:r>
            <a:r>
              <a:rPr lang="en-US" altLang="ko-KR" sz="1600" dirty="0"/>
              <a:t>Y</a:t>
            </a:r>
            <a:r>
              <a:rPr lang="ko-KR" altLang="en-US" sz="1600" dirty="0"/>
              <a:t>좌표를 비교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60953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4373F7A-C2CC-3799-1EEB-645A6089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164" y="2616699"/>
            <a:ext cx="5836750" cy="405238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-3612" y="1273531"/>
            <a:ext cx="1251284" cy="522044"/>
            <a:chOff x="1" y="251978"/>
            <a:chExt cx="1251284" cy="431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51978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461824" y="215519"/>
            <a:ext cx="5407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및 사용기술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Functions and Techniques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94DB28-DC86-BC1E-4E58-AD0535539DB4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45E1E9-C183-FEBF-4055-ABFA04EDFDB6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73757-F41B-629C-2E30-13E088DD4985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E9FF07-067A-51AF-B30B-81EE6A415DA7}"/>
              </a:ext>
            </a:extLst>
          </p:cNvPr>
          <p:cNvSpPr txBox="1"/>
          <p:nvPr/>
        </p:nvSpPr>
        <p:spPr>
          <a:xfrm>
            <a:off x="1250237" y="763511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나눔바른고딕" panose="020B0603020101020101"/>
              </a:rPr>
              <a:t>IS-Net</a:t>
            </a: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89781-5F18-4E8C-A219-7E46A63171DE}"/>
              </a:ext>
            </a:extLst>
          </p:cNvPr>
          <p:cNvSpPr txBox="1"/>
          <p:nvPr/>
        </p:nvSpPr>
        <p:spPr>
          <a:xfrm>
            <a:off x="1235075" y="1304925"/>
            <a:ext cx="9109673" cy="374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ea typeface="나눔바른고딕" panose="020B0603020101020101"/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IS-Net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은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GT(Ground Truth)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인코더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영상 분할 구성 요소 및 새롭게 제안된 중간 감독 전략으로 구성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sz="1600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GT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인코더는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GT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마스크를 고차원 공간으로 인코딩하도록 설계</a:t>
            </a:r>
            <a:endParaRPr lang="en-US" altLang="ko-KR" sz="1600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분할 구성 요소에 대한</a:t>
            </a:r>
            <a:endParaRPr lang="en-US" altLang="ko-KR" sz="1600" b="0" i="0" dirty="0">
              <a:solidFill>
                <a:srgbClr val="000000"/>
              </a:solidFill>
              <a:effectLst/>
              <a:latin typeface="noto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중간 감독을 수행하는 데 사용</a:t>
            </a:r>
            <a:endParaRPr lang="en-US" altLang="ko-KR" sz="1600" b="0" i="0" dirty="0">
              <a:solidFill>
                <a:srgbClr val="000000"/>
              </a:solidFill>
              <a:effectLst/>
              <a:latin typeface="noto"/>
            </a:endParaRPr>
          </a:p>
          <a:p>
            <a:pPr lvl="1">
              <a:lnSpc>
                <a:spcPct val="150000"/>
              </a:lnSpc>
            </a:pPr>
            <a:endParaRPr lang="en-US" altLang="ko-KR" sz="1600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이미지 분할 구성요소는 미세한 구조를 포착 가능</a:t>
            </a:r>
            <a:endParaRPr lang="en-US" altLang="ko-KR" sz="1600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"/>
              </a:rPr>
              <a:t>	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저렴한 메모리와 시간 비용으로 </a:t>
            </a:r>
            <a:endParaRPr lang="en-US" altLang="ko-KR" sz="1600" b="0" i="0" dirty="0">
              <a:solidFill>
                <a:srgbClr val="000000"/>
              </a:solidFill>
              <a:effectLst/>
              <a:latin typeface="noto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noto"/>
              </a:rPr>
              <a:t>큰 크기의 입력을 처리 가능</a:t>
            </a:r>
            <a:endParaRPr lang="en-US" altLang="ko-KR" sz="1600" b="0" i="0" dirty="0">
              <a:solidFill>
                <a:srgbClr val="000000"/>
              </a:solidFill>
              <a:effectLst/>
              <a:latin typeface="noto"/>
            </a:endParaRPr>
          </a:p>
        </p:txBody>
      </p:sp>
    </p:spTree>
    <p:extLst>
      <p:ext uri="{BB962C8B-B14F-4D97-AF65-F5344CB8AC3E}">
        <p14:creationId xmlns:p14="http://schemas.microsoft.com/office/powerpoint/2010/main" val="3079465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-3612" y="1273531"/>
            <a:ext cx="1251284" cy="522044"/>
            <a:chOff x="1" y="251978"/>
            <a:chExt cx="1251284" cy="431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51978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461824" y="215519"/>
            <a:ext cx="5407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및 사용기술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Functions and Techniques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94DB28-DC86-BC1E-4E58-AD0535539DB4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45E1E9-C183-FEBF-4055-ABFA04EDFDB6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73757-F41B-629C-2E30-13E088DD4985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E9FF07-067A-51AF-B30B-81EE6A415DA7}"/>
              </a:ext>
            </a:extLst>
          </p:cNvPr>
          <p:cNvSpPr txBox="1"/>
          <p:nvPr/>
        </p:nvSpPr>
        <p:spPr>
          <a:xfrm>
            <a:off x="1250237" y="76351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나눔바른고딕" panose="020B0603020101020101"/>
              </a:rPr>
              <a:t>Flask</a:t>
            </a: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89781-5F18-4E8C-A219-7E46A63171DE}"/>
              </a:ext>
            </a:extLst>
          </p:cNvPr>
          <p:cNvSpPr txBox="1"/>
          <p:nvPr/>
        </p:nvSpPr>
        <p:spPr>
          <a:xfrm>
            <a:off x="1235075" y="1304925"/>
            <a:ext cx="9008364" cy="5215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ea typeface="나눔바른고딕" panose="020B0603020101020101"/>
              </a:rPr>
              <a:t>경량 웹 </a:t>
            </a:r>
            <a:r>
              <a:rPr lang="en-US" altLang="ko-KR" sz="1600" dirty="0">
                <a:ea typeface="나눔바른고딕" panose="020B0603020101020101"/>
              </a:rPr>
              <a:t>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나눔바른고딕" panose="020B0603020101020101"/>
              </a:rPr>
              <a:t>Python</a:t>
            </a:r>
            <a:r>
              <a:rPr lang="ko-KR" altLang="en-US" sz="1600" dirty="0">
                <a:ea typeface="나눔바른고딕" panose="020B0603020101020101"/>
              </a:rPr>
              <a:t>으로 웹 어플리케이션을 빠르게 개발 가능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간결하고 직관적인 디자인으로 주요 기능 제공</a:t>
            </a:r>
            <a:endParaRPr lang="en-US" altLang="ko-KR" sz="1600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나눔바른고딕" panose="020B0603020101020101"/>
              </a:rPr>
              <a:t>주요 기능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나눔바른고딕" panose="020B0603020101020101"/>
              </a:rPr>
              <a:t>URL </a:t>
            </a:r>
            <a:r>
              <a:rPr lang="ko-KR" altLang="en-US" sz="1600" dirty="0">
                <a:ea typeface="나눔바른고딕" panose="020B0603020101020101"/>
              </a:rPr>
              <a:t>라우팅 </a:t>
            </a:r>
            <a:r>
              <a:rPr lang="en-US" altLang="ko-KR" sz="1600" dirty="0">
                <a:ea typeface="나눔바른고딕" panose="020B0603020101020101"/>
              </a:rPr>
              <a:t>: URL </a:t>
            </a:r>
            <a:r>
              <a:rPr lang="ko-KR" altLang="en-US" sz="1600" dirty="0">
                <a:ea typeface="나눔바른고딕" panose="020B0603020101020101"/>
              </a:rPr>
              <a:t>경로와 함수를 매핑하여 웹 페이지 및 엔드 포인트를 정의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템플릿 엔진 </a:t>
            </a:r>
            <a:r>
              <a:rPr lang="en-US" altLang="ko-KR" sz="1600" dirty="0">
                <a:ea typeface="나눔바른고딕" panose="020B0603020101020101"/>
              </a:rPr>
              <a:t>: Jinja2</a:t>
            </a:r>
            <a:r>
              <a:rPr lang="ko-KR" altLang="en-US" sz="1600" dirty="0">
                <a:ea typeface="나눔바른고딕" panose="020B0603020101020101"/>
              </a:rPr>
              <a:t>를 사용하여 동적 콘텐츠를 생성하고 </a:t>
            </a:r>
            <a:r>
              <a:rPr lang="en-US" altLang="ko-KR" sz="1600" dirty="0">
                <a:ea typeface="나눔바른고딕" panose="020B0603020101020101"/>
              </a:rPr>
              <a:t>HTML </a:t>
            </a:r>
            <a:r>
              <a:rPr lang="ko-KR" altLang="en-US" sz="1600" dirty="0">
                <a:ea typeface="나눔바른고딕" panose="020B0603020101020101"/>
              </a:rPr>
              <a:t>템플릿을 렌더링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웹 폼 </a:t>
            </a:r>
            <a:r>
              <a:rPr lang="en-US" altLang="ko-KR" sz="1600" dirty="0">
                <a:ea typeface="나눔바른고딕" panose="020B0603020101020101"/>
              </a:rPr>
              <a:t>: </a:t>
            </a:r>
            <a:r>
              <a:rPr lang="ko-KR" altLang="en-US" sz="1600" dirty="0">
                <a:ea typeface="나눔바른고딕" panose="020B0603020101020101"/>
              </a:rPr>
              <a:t>사용자 입력 데이터를 쉽게 처리하고 검증할 수 있는 폼 처리 지원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확장성 </a:t>
            </a:r>
            <a:r>
              <a:rPr lang="en-US" altLang="ko-KR" sz="1600" dirty="0">
                <a:ea typeface="나눔바른고딕" panose="020B0603020101020101"/>
              </a:rPr>
              <a:t>: </a:t>
            </a:r>
            <a:r>
              <a:rPr lang="ko-KR" altLang="en-US" sz="1600" dirty="0">
                <a:ea typeface="나눔바른고딕" panose="020B0603020101020101"/>
              </a:rPr>
              <a:t>다양한 확장 모듈을 통해 데이터베이스 연동</a:t>
            </a:r>
            <a:r>
              <a:rPr lang="en-US" altLang="ko-KR" sz="1600" dirty="0">
                <a:ea typeface="나눔바른고딕" panose="020B0603020101020101"/>
              </a:rPr>
              <a:t>, </a:t>
            </a:r>
            <a:r>
              <a:rPr lang="ko-KR" altLang="en-US" sz="1600" dirty="0">
                <a:ea typeface="나눔바른고딕" panose="020B0603020101020101"/>
              </a:rPr>
              <a:t>인증</a:t>
            </a:r>
            <a:r>
              <a:rPr lang="en-US" altLang="ko-KR" sz="1600" dirty="0">
                <a:ea typeface="나눔바른고딕" panose="020B0603020101020101"/>
              </a:rPr>
              <a:t>, </a:t>
            </a:r>
            <a:r>
              <a:rPr lang="ko-KR" altLang="en-US" sz="1600" dirty="0">
                <a:ea typeface="나눔바른고딕" panose="020B0603020101020101"/>
              </a:rPr>
              <a:t>보안</a:t>
            </a:r>
            <a:r>
              <a:rPr lang="en-US" altLang="ko-KR" sz="1600" dirty="0">
                <a:ea typeface="나눔바른고딕" panose="020B0603020101020101"/>
              </a:rPr>
              <a:t>, RESTful API </a:t>
            </a:r>
            <a:r>
              <a:rPr lang="ko-KR" altLang="en-US" sz="1600" dirty="0">
                <a:ea typeface="나눔바른고딕" panose="020B0603020101020101"/>
              </a:rPr>
              <a:t>등을 추가 가능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내장 개발 서버 </a:t>
            </a:r>
            <a:r>
              <a:rPr lang="en-US" altLang="ko-KR" sz="1600" dirty="0">
                <a:ea typeface="나눔바른고딕" panose="020B0603020101020101"/>
              </a:rPr>
              <a:t>: </a:t>
            </a:r>
            <a:r>
              <a:rPr lang="ko-KR" altLang="en-US" sz="1600" dirty="0">
                <a:ea typeface="나눔바른고딕" panose="020B0603020101020101"/>
              </a:rPr>
              <a:t>애플리케이션 개발과 테스트를 위한 내장 서버 제공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나눔바른고딕" panose="020B0603020101020101"/>
              </a:rPr>
              <a:t>주요 사용 기술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나눔바른고딕" panose="020B0603020101020101"/>
              </a:rPr>
              <a:t>RESTful API : Flask-RESTful </a:t>
            </a:r>
            <a:r>
              <a:rPr lang="ko-KR" altLang="en-US" sz="1600" dirty="0">
                <a:ea typeface="나눔바른고딕" panose="020B0603020101020101"/>
              </a:rPr>
              <a:t>또는 </a:t>
            </a:r>
            <a:r>
              <a:rPr lang="en-US" altLang="ko-KR" sz="1600" dirty="0">
                <a:ea typeface="나눔바른고딕" panose="020B0603020101020101"/>
              </a:rPr>
              <a:t>Flask-</a:t>
            </a:r>
            <a:r>
              <a:rPr lang="en-US" altLang="ko-KR" sz="1600" dirty="0" err="1">
                <a:ea typeface="나눔바른고딕" panose="020B0603020101020101"/>
              </a:rPr>
              <a:t>RESTPlus</a:t>
            </a:r>
            <a:r>
              <a:rPr lang="ko-KR" altLang="en-US" sz="1600" dirty="0">
                <a:ea typeface="나눔바른고딕" panose="020B0603020101020101"/>
              </a:rPr>
              <a:t>를 활용하여 </a:t>
            </a:r>
            <a:r>
              <a:rPr lang="en-US" altLang="ko-KR" sz="1600" dirty="0">
                <a:ea typeface="나눔바른고딕" panose="020B0603020101020101"/>
              </a:rPr>
              <a:t>RESTful API</a:t>
            </a:r>
            <a:r>
              <a:rPr lang="ko-KR" altLang="en-US" sz="1600" dirty="0">
                <a:ea typeface="나눔바른고딕" panose="020B0603020101020101"/>
              </a:rPr>
              <a:t>를 구현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디버깅 및 테스트 </a:t>
            </a:r>
            <a:r>
              <a:rPr lang="en-US" altLang="ko-KR" sz="1600" dirty="0">
                <a:ea typeface="나눔바른고딕" panose="020B0603020101020101"/>
              </a:rPr>
              <a:t>: Flask </a:t>
            </a:r>
            <a:r>
              <a:rPr lang="ko-KR" altLang="en-US" sz="1600" dirty="0">
                <a:ea typeface="나눔바른고딕" panose="020B0603020101020101"/>
              </a:rPr>
              <a:t>내장 디버그 모드 및 테스트 프레임워크 사용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27DD898-BE39-FFFC-CB2A-9AFEAD178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1321854"/>
            <a:ext cx="5003800" cy="161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0356B-2785-49D9-B542-21A9CAE3E194}"/>
              </a:ext>
            </a:extLst>
          </p:cNvPr>
          <p:cNvGrpSpPr/>
          <p:nvPr/>
        </p:nvGrpSpPr>
        <p:grpSpPr>
          <a:xfrm>
            <a:off x="5397735" y="2986703"/>
            <a:ext cx="1396537" cy="915372"/>
            <a:chOff x="5200565" y="2977331"/>
            <a:chExt cx="1396537" cy="9153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5293535" y="297733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5200565" y="3584926"/>
              <a:ext cx="1396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Demonstration</a:t>
              </a:r>
              <a:endPara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169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1770175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579092" y="255534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Demonstration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C7A4BE-81E6-C588-01E0-3B29FBAD4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35" y="1295379"/>
            <a:ext cx="8769030" cy="5373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B5D431-3299-93C1-2756-2AD9513A79ED}"/>
              </a:ext>
            </a:extLst>
          </p:cNvPr>
          <p:cNvSpPr txBox="1"/>
          <p:nvPr/>
        </p:nvSpPr>
        <p:spPr>
          <a:xfrm>
            <a:off x="1250237" y="76351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나눔바른고딕" panose="020B0603020101020101"/>
              </a:rPr>
              <a:t>메인 홈페이지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A156B5-A837-772D-B35F-ED82FFC4EF3E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565CFA-09B7-9A53-8E30-4B0F3F65C116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FC14FC-0B1A-8EA3-3FEF-C1BC03E48AF2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23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C95E87-59E7-4269-B559-FC99A916DDB3}"/>
              </a:ext>
            </a:extLst>
          </p:cNvPr>
          <p:cNvSpPr/>
          <p:nvPr/>
        </p:nvSpPr>
        <p:spPr>
          <a:xfrm>
            <a:off x="0" y="2717800"/>
            <a:ext cx="12192000" cy="414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B4738-939D-43F5-A1FA-6001E9453476}"/>
              </a:ext>
            </a:extLst>
          </p:cNvPr>
          <p:cNvSpPr txBox="1"/>
          <p:nvPr/>
        </p:nvSpPr>
        <p:spPr>
          <a:xfrm>
            <a:off x="1069192" y="1549280"/>
            <a:ext cx="35012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8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80B3D-D9D4-456D-BD70-5D90AC129AC2}"/>
              </a:ext>
            </a:extLst>
          </p:cNvPr>
          <p:cNvSpPr txBox="1"/>
          <p:nvPr/>
        </p:nvSpPr>
        <p:spPr>
          <a:xfrm>
            <a:off x="8948600" y="298479"/>
            <a:ext cx="2983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딥러닝 기반 증명사진 제작 어플리케이션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2374-8C24-4EC5-822D-4032FFAFB699}"/>
              </a:ext>
            </a:extLst>
          </p:cNvPr>
          <p:cNvSpPr txBox="1"/>
          <p:nvPr/>
        </p:nvSpPr>
        <p:spPr>
          <a:xfrm>
            <a:off x="1133328" y="409046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AC65-978C-43F0-A7FA-66E5C564B7D6}"/>
              </a:ext>
            </a:extLst>
          </p:cNvPr>
          <p:cNvSpPr txBox="1"/>
          <p:nvPr/>
        </p:nvSpPr>
        <p:spPr>
          <a:xfrm>
            <a:off x="1133328" y="460380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D0920-6286-45B7-A2C8-800F941BF303}"/>
              </a:ext>
            </a:extLst>
          </p:cNvPr>
          <p:cNvSpPr txBox="1"/>
          <p:nvPr/>
        </p:nvSpPr>
        <p:spPr>
          <a:xfrm>
            <a:off x="1133328" y="5117154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F6101-1550-4FA7-9E0F-88665E367405}"/>
              </a:ext>
            </a:extLst>
          </p:cNvPr>
          <p:cNvSpPr txBox="1"/>
          <p:nvPr/>
        </p:nvSpPr>
        <p:spPr>
          <a:xfrm>
            <a:off x="1133328" y="5630501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4F1F1-7193-4350-9017-6465BE6966EC}"/>
              </a:ext>
            </a:extLst>
          </p:cNvPr>
          <p:cNvSpPr txBox="1"/>
          <p:nvPr/>
        </p:nvSpPr>
        <p:spPr>
          <a:xfrm>
            <a:off x="1133328" y="357711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77122-B16E-44AD-AD7D-24A21A88352A}"/>
              </a:ext>
            </a:extLst>
          </p:cNvPr>
          <p:cNvSpPr txBox="1"/>
          <p:nvPr/>
        </p:nvSpPr>
        <p:spPr>
          <a:xfrm>
            <a:off x="1463370" y="4042332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과정 </a:t>
            </a:r>
            <a:r>
              <a:rPr lang="en-US" altLang="ko-KR" sz="9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Design Process</a:t>
            </a:r>
            <a:endParaRPr lang="ko-KR" altLang="en-US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84A03-FDAE-4A43-AC02-9D739D54AA7E}"/>
              </a:ext>
            </a:extLst>
          </p:cNvPr>
          <p:cNvSpPr txBox="1"/>
          <p:nvPr/>
        </p:nvSpPr>
        <p:spPr>
          <a:xfrm>
            <a:off x="1463370" y="4555679"/>
            <a:ext cx="327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및 사용기술 </a:t>
            </a:r>
            <a:r>
              <a:rPr lang="en-US" altLang="ko-KR" sz="9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Functions and Techniques</a:t>
            </a:r>
            <a:endParaRPr lang="ko-KR" altLang="en-US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D4F46-48E7-4718-BC91-F8C78CBBDFDE}"/>
              </a:ext>
            </a:extLst>
          </p:cNvPr>
          <p:cNvSpPr txBox="1"/>
          <p:nvPr/>
        </p:nvSpPr>
        <p:spPr>
          <a:xfrm>
            <a:off x="1463370" y="5069026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Demonstration</a:t>
            </a:r>
            <a:endParaRPr lang="ko-KR" altLang="en-US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566B8-5DC2-4ED3-A74E-38875217958B}"/>
              </a:ext>
            </a:extLst>
          </p:cNvPr>
          <p:cNvSpPr txBox="1"/>
          <p:nvPr/>
        </p:nvSpPr>
        <p:spPr>
          <a:xfrm>
            <a:off x="1463370" y="5582373"/>
            <a:ext cx="4791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 및 발전방향 </a:t>
            </a:r>
            <a:r>
              <a:rPr lang="en-US" altLang="ko-KR" sz="9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Expected effects and Direction of development</a:t>
            </a:r>
            <a:endParaRPr lang="ko-KR" altLang="en-US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0BE7BE-6970-4350-B2A3-A71DCEC886C2}"/>
              </a:ext>
            </a:extLst>
          </p:cNvPr>
          <p:cNvSpPr txBox="1"/>
          <p:nvPr/>
        </p:nvSpPr>
        <p:spPr>
          <a:xfrm>
            <a:off x="1463370" y="3528985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동기 및 개요 </a:t>
            </a:r>
            <a:r>
              <a:rPr lang="en-US" altLang="ko-KR" sz="9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Development Motives and Overview</a:t>
            </a:r>
            <a:endParaRPr lang="ko-KR" altLang="en-US" sz="9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0E2E97-4139-4C83-9756-CD5CFCC2867B}"/>
              </a:ext>
            </a:extLst>
          </p:cNvPr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4351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1770175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579092" y="255534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Demonstration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5D431-3299-93C1-2756-2AD9513A79ED}"/>
              </a:ext>
            </a:extLst>
          </p:cNvPr>
          <p:cNvSpPr txBox="1"/>
          <p:nvPr/>
        </p:nvSpPr>
        <p:spPr>
          <a:xfrm>
            <a:off x="1250154" y="76888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나눔바른고딕" panose="020B0603020101020101"/>
              </a:rPr>
              <a:t>실패 예시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CF8254-4403-064C-BE73-0AAB062D0DA3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965F84-6F17-C0F3-A4C1-9D6F14B11398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A158BB-A3D9-C7E5-02BF-B6706B45DC7A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2BAD5D6-0549-B78A-E92B-E9D4789E0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68" y="2529363"/>
            <a:ext cx="1599231" cy="252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B96154-2CC2-36E0-7D85-AE965B63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04" y="2529363"/>
            <a:ext cx="3409091" cy="252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2CE17B-012C-D992-A8F2-3FC7961C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600" y="2529838"/>
            <a:ext cx="17306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1770175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579092" y="255534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</a:t>
            </a:r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Demonstration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5D431-3299-93C1-2756-2AD9513A79ED}"/>
              </a:ext>
            </a:extLst>
          </p:cNvPr>
          <p:cNvSpPr txBox="1"/>
          <p:nvPr/>
        </p:nvSpPr>
        <p:spPr>
          <a:xfrm>
            <a:off x="1250154" y="76888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나눔바른고딕" panose="020B0603020101020101"/>
              </a:rPr>
              <a:t>성공 예시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065C75-C8F4-AB33-5F4A-BE365FE1CB2E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931C41-5DE8-1ADE-58A2-F5E728F39014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C78CD1-A879-CA16-6857-E7F5AD01526C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2A34584-9AC8-3EF9-1D82-8798D8A3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12" y="2536682"/>
            <a:ext cx="3267537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5E568AB-EBE2-6F53-DFE7-226D513D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557" y="2536682"/>
            <a:ext cx="2954335" cy="25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5C93F56-3A2E-6BAA-6220-B39C03ED3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203" y="2529363"/>
            <a:ext cx="295566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8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0356B-2785-49D9-B542-21A9CAE3E194}"/>
              </a:ext>
            </a:extLst>
          </p:cNvPr>
          <p:cNvGrpSpPr/>
          <p:nvPr/>
        </p:nvGrpSpPr>
        <p:grpSpPr>
          <a:xfrm>
            <a:off x="3514205" y="2986703"/>
            <a:ext cx="5163593" cy="915372"/>
            <a:chOff x="3317035" y="2977331"/>
            <a:chExt cx="5163593" cy="9153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3317035" y="2977331"/>
              <a:ext cx="51635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기대효과 및 발전방향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3886464" y="3584926"/>
              <a:ext cx="402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Expected effects and Direction of development</a:t>
              </a:r>
              <a:endPara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473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0" y="2308922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66090-DEA3-44A3-8573-DD5E0822CE84}"/>
              </a:ext>
            </a:extLst>
          </p:cNvPr>
          <p:cNvSpPr txBox="1"/>
          <p:nvPr/>
        </p:nvSpPr>
        <p:spPr>
          <a:xfrm>
            <a:off x="1510848" y="214262"/>
            <a:ext cx="4805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 및 발전방향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Expected effects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9" descr="남은 시간 무료 아이콘">
            <a:extLst>
              <a:ext uri="{FF2B5EF4-FFF2-40B4-BE49-F238E27FC236}">
                <a16:creationId xmlns:a16="http://schemas.microsoft.com/office/drawing/2014/main" id="{8F8734BF-79D3-EDF1-686A-30E098A6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00" y="179557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1D5973-B273-2F03-430D-B736CE661CE7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EECF41-C84C-145F-9728-EB60C9BEE9B5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D628BF-85AB-FF06-D768-1E95BF89722F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7F97A8-899F-2F1B-CFB8-D3CC28A2DABE}"/>
              </a:ext>
            </a:extLst>
          </p:cNvPr>
          <p:cNvSpPr txBox="1"/>
          <p:nvPr/>
        </p:nvSpPr>
        <p:spPr>
          <a:xfrm>
            <a:off x="1250237" y="7635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나눔바른고딕" panose="020B0603020101020101"/>
              </a:rPr>
              <a:t>기대효과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220343-3EB4-4B87-E023-150250575118}"/>
              </a:ext>
            </a:extLst>
          </p:cNvPr>
          <p:cNvSpPr txBox="1"/>
          <p:nvPr/>
        </p:nvSpPr>
        <p:spPr>
          <a:xfrm>
            <a:off x="1235076" y="1304925"/>
            <a:ext cx="5761038" cy="521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효율적 증명 사진 제작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사용자에게 쉽고 빠른 증명사진 제작 어플리케이션 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사용자는 해당 어플리케이션을 활용하여 더 적은 비용</a:t>
            </a:r>
            <a:r>
              <a:rPr lang="en-US" altLang="ko-KR" sz="1600" dirty="0"/>
              <a:t>, </a:t>
            </a:r>
            <a:r>
              <a:rPr lang="ko-KR" altLang="en-US" sz="1600" dirty="0"/>
              <a:t>적은 시간</a:t>
            </a:r>
            <a:r>
              <a:rPr lang="en-US" altLang="ko-KR" sz="1600" dirty="0"/>
              <a:t>, </a:t>
            </a:r>
            <a:r>
              <a:rPr lang="ko-KR" altLang="en-US" sz="1600" dirty="0"/>
              <a:t>더 편리한 접근성으로 이력서</a:t>
            </a:r>
            <a:r>
              <a:rPr lang="en-US" altLang="ko-KR" sz="1600" dirty="0"/>
              <a:t>, </a:t>
            </a:r>
            <a:r>
              <a:rPr lang="ko-KR" altLang="en-US" sz="1600" dirty="0"/>
              <a:t>신청서 등에 사용되는 증명사진 제작 가능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수익성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어플리케이션을 스토어에 판매하여 광고 수익 및 유료화 등으로 수익 창출 가능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딥러닝 모델의 활용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IS-Net </a:t>
            </a:r>
            <a:r>
              <a:rPr lang="ko-KR" altLang="en-US" sz="1600" dirty="0"/>
              <a:t>기술 활용을 기반으로 제작된 서비스</a:t>
            </a:r>
            <a:r>
              <a:rPr lang="en-US" altLang="ko-KR" sz="1600" dirty="0"/>
              <a:t>. </a:t>
            </a:r>
            <a:r>
              <a:rPr lang="ko-KR" altLang="en-US" sz="1600" dirty="0"/>
              <a:t>딥러닝 모델의 교육재로 활용 가능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27" name="Picture 13" descr="쉬운 무료 아이콘">
            <a:extLst>
              <a:ext uri="{FF2B5EF4-FFF2-40B4-BE49-F238E27FC236}">
                <a16:creationId xmlns:a16="http://schemas.microsoft.com/office/drawing/2014/main" id="{F28F6D94-D1AD-8BD3-6DFA-63AA1917C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00" y="508419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저렴한 가격 무료 아이콘">
            <a:extLst>
              <a:ext uri="{FF2B5EF4-FFF2-40B4-BE49-F238E27FC236}">
                <a16:creationId xmlns:a16="http://schemas.microsoft.com/office/drawing/2014/main" id="{8502B9BD-08FC-8AB2-1CA6-D1447C02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600" y="357910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69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0" y="2308922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66090-DEA3-44A3-8573-DD5E0822CE84}"/>
              </a:ext>
            </a:extLst>
          </p:cNvPr>
          <p:cNvSpPr txBox="1"/>
          <p:nvPr/>
        </p:nvSpPr>
        <p:spPr>
          <a:xfrm>
            <a:off x="1510848" y="214262"/>
            <a:ext cx="4805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 및 발전방향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Expected effects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1D5973-B273-2F03-430D-B736CE661CE7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EECF41-C84C-145F-9728-EB60C9BEE9B5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D628BF-85AB-FF06-D768-1E95BF89722F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7F97A8-899F-2F1B-CFB8-D3CC28A2DABE}"/>
              </a:ext>
            </a:extLst>
          </p:cNvPr>
          <p:cNvSpPr txBox="1"/>
          <p:nvPr/>
        </p:nvSpPr>
        <p:spPr>
          <a:xfrm>
            <a:off x="1250237" y="7635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나눔바른고딕" panose="020B0603020101020101"/>
              </a:rPr>
              <a:t>발전방향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B3D73-51B4-9F43-09E2-92406A8EF522}"/>
              </a:ext>
            </a:extLst>
          </p:cNvPr>
          <p:cNvSpPr txBox="1"/>
          <p:nvPr/>
        </p:nvSpPr>
        <p:spPr>
          <a:xfrm>
            <a:off x="1235075" y="1304925"/>
            <a:ext cx="9074920" cy="5215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기능 확장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다양한 배경 제공</a:t>
            </a:r>
            <a:r>
              <a:rPr lang="en-US" altLang="ko-KR" sz="1600" dirty="0"/>
              <a:t>, </a:t>
            </a:r>
            <a:r>
              <a:rPr lang="ko-KR" altLang="en-US" sz="1600" dirty="0"/>
              <a:t>잡티 제거</a:t>
            </a:r>
            <a:r>
              <a:rPr lang="en-US" altLang="ko-KR" sz="1600" dirty="0"/>
              <a:t>, </a:t>
            </a:r>
            <a:r>
              <a:rPr lang="ko-KR" altLang="en-US" sz="1600" dirty="0"/>
              <a:t>사이즈 조정 등의 기능을 추가 구현하여 다양한 서비스 제공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성능 향상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더 많은 데이터 수집 및 학습으로 딥러닝 모델의 성능 향상시켜 더 빠르고 정확한 서비스 제공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속도 최적화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어플리케이션 실행 시간 단축을 통한 사용자 편익 증대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UI </a:t>
            </a:r>
            <a:r>
              <a:rPr lang="ko-KR" altLang="en-US" sz="1600" dirty="0"/>
              <a:t>개선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 중심의 디자인 인터페이스 제공 및 개선</a:t>
            </a:r>
          </a:p>
        </p:txBody>
      </p:sp>
    </p:spTree>
    <p:extLst>
      <p:ext uri="{BB962C8B-B14F-4D97-AF65-F5344CB8AC3E}">
        <p14:creationId xmlns:p14="http://schemas.microsoft.com/office/powerpoint/2010/main" val="3303322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57772F5-9894-4A1A-AC75-4DC3E499F1DE}"/>
              </a:ext>
            </a:extLst>
          </p:cNvPr>
          <p:cNvGrpSpPr/>
          <p:nvPr/>
        </p:nvGrpSpPr>
        <p:grpSpPr>
          <a:xfrm>
            <a:off x="1082841" y="2318600"/>
            <a:ext cx="3078087" cy="1168037"/>
            <a:chOff x="1082841" y="2376449"/>
            <a:chExt cx="3078087" cy="11680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3DAA9D-2EB1-4179-BAAA-5D0FBCE91046}"/>
                </a:ext>
              </a:extLst>
            </p:cNvPr>
            <p:cNvSpPr txBox="1"/>
            <p:nvPr/>
          </p:nvSpPr>
          <p:spPr>
            <a:xfrm>
              <a:off x="1130968" y="237644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1082841" y="2508798"/>
              <a:ext cx="30780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1130968" y="3236709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070882-EA0B-CE96-78F7-1BE4BFF46FE9}"/>
              </a:ext>
            </a:extLst>
          </p:cNvPr>
          <p:cNvSpPr txBox="1"/>
          <p:nvPr/>
        </p:nvSpPr>
        <p:spPr>
          <a:xfrm>
            <a:off x="1082841" y="3888290"/>
            <a:ext cx="3618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조장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김태윤 조원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|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김채나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방선웅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이은비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정회석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821F8-3220-58F5-A2F5-B219E2FBE872}"/>
              </a:ext>
            </a:extLst>
          </p:cNvPr>
          <p:cNvSpPr txBox="1"/>
          <p:nvPr/>
        </p:nvSpPr>
        <p:spPr>
          <a:xfrm>
            <a:off x="1082841" y="3279823"/>
            <a:ext cx="224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규격에맞춰</a:t>
            </a:r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19CD28-740E-7B36-0745-26EF4437B082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673946-FAEE-9F5A-F7EE-0247474186B8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650B6F-0D7B-99D7-F177-312CEB8FADF0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60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0356B-2785-49D9-B542-21A9CAE3E194}"/>
              </a:ext>
            </a:extLst>
          </p:cNvPr>
          <p:cNvGrpSpPr/>
          <p:nvPr/>
        </p:nvGrpSpPr>
        <p:grpSpPr>
          <a:xfrm>
            <a:off x="3936595" y="2986703"/>
            <a:ext cx="4318811" cy="915372"/>
            <a:chOff x="3739425" y="2977331"/>
            <a:chExt cx="4318811" cy="9153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3739425" y="2977331"/>
              <a:ext cx="4318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동기 및 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4317537" y="3584926"/>
              <a:ext cx="3162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Development Motives and Overview</a:t>
              </a:r>
              <a:endPara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19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227390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66090-DEA3-44A3-8573-DD5E0822CE84}"/>
              </a:ext>
            </a:extLst>
          </p:cNvPr>
          <p:cNvSpPr txBox="1"/>
          <p:nvPr/>
        </p:nvSpPr>
        <p:spPr>
          <a:xfrm>
            <a:off x="1579092" y="255534"/>
            <a:ext cx="673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동기 및 개요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Development Motives and Overview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내용 개체 틀 3">
            <a:extLst>
              <a:ext uri="{FF2B5EF4-FFF2-40B4-BE49-F238E27FC236}">
                <a16:creationId xmlns:a16="http://schemas.microsoft.com/office/drawing/2014/main" id="{20EF20F1-563F-3393-6E76-61A2201C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03" y="1869739"/>
            <a:ext cx="3271809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A852C9-764A-E9CB-F348-A160D2ABA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20" y="1869739"/>
            <a:ext cx="512522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1919A-5B17-CE73-9444-7725844CBD09}"/>
              </a:ext>
            </a:extLst>
          </p:cNvPr>
          <p:cNvSpPr txBox="1"/>
          <p:nvPr/>
        </p:nvSpPr>
        <p:spPr>
          <a:xfrm>
            <a:off x="1250237" y="76351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오프라인 사진관의 단점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0452CEB-DEF0-1EE5-190D-3A989C78F9AF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33D0D0-3A41-9750-9D12-050894293BA7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7B347F-9E6D-A648-0B5C-32E2B17B955E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42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227390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66090-DEA3-44A3-8573-DD5E0822CE84}"/>
              </a:ext>
            </a:extLst>
          </p:cNvPr>
          <p:cNvSpPr txBox="1"/>
          <p:nvPr/>
        </p:nvSpPr>
        <p:spPr>
          <a:xfrm>
            <a:off x="1579092" y="255534"/>
            <a:ext cx="673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동기 및 개요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Development Motives and Overview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94CE7-4C40-F446-FC1C-FDD4EE829DB4}"/>
              </a:ext>
            </a:extLst>
          </p:cNvPr>
          <p:cNvSpPr txBox="1"/>
          <p:nvPr/>
        </p:nvSpPr>
        <p:spPr>
          <a:xfrm>
            <a:off x="1235075" y="1304925"/>
            <a:ext cx="4988866" cy="4846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전문 사진관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좋은 퀄리티의 사진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비싼 </a:t>
            </a:r>
            <a:r>
              <a:rPr lang="ko-KR" altLang="en-US" sz="1600" b="1" dirty="0"/>
              <a:t>가격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떨어지는 </a:t>
            </a:r>
            <a:r>
              <a:rPr lang="ko-KR" altLang="en-US" sz="1600" b="1" dirty="0"/>
              <a:t>접근성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즉석 사진기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비싼 </a:t>
            </a:r>
            <a:r>
              <a:rPr lang="ko-KR" altLang="en-US" sz="1600" b="1" dirty="0"/>
              <a:t>가격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수동</a:t>
            </a:r>
            <a:r>
              <a:rPr lang="ko-KR" altLang="en-US" sz="1600" dirty="0"/>
              <a:t>으로 위치 및 초점 조절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실패</a:t>
            </a:r>
            <a:r>
              <a:rPr lang="ko-KR" altLang="en-US" sz="1600" dirty="0"/>
              <a:t>할 확률 증가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 가능 </a:t>
            </a:r>
            <a:r>
              <a:rPr lang="ko-KR" altLang="en-US" sz="1600" b="1" dirty="0"/>
              <a:t>판단 불가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환불 과정이 </a:t>
            </a:r>
            <a:r>
              <a:rPr lang="ko-KR" altLang="en-US" sz="1600" b="1" dirty="0"/>
              <a:t>번거로움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→ </a:t>
            </a:r>
            <a:r>
              <a:rPr lang="ko-KR" altLang="en-US" sz="1600" b="1" dirty="0"/>
              <a:t>실사용</a:t>
            </a:r>
            <a:r>
              <a:rPr lang="ko-KR" altLang="en-US" sz="1600" dirty="0"/>
              <a:t> 가능한 퀄리티의 사진을 </a:t>
            </a:r>
            <a:r>
              <a:rPr lang="ko-KR" altLang="en-US" sz="1600" b="1" dirty="0"/>
              <a:t>쉽고</a:t>
            </a:r>
            <a:r>
              <a:rPr lang="ko-KR" altLang="en-US" sz="1600" dirty="0"/>
              <a:t> </a:t>
            </a:r>
            <a:r>
              <a:rPr lang="ko-KR" altLang="en-US" sz="1600" b="1" dirty="0"/>
              <a:t>빠르게</a:t>
            </a:r>
            <a:r>
              <a:rPr lang="ko-KR" altLang="en-US" sz="1600" dirty="0"/>
              <a:t> 획득</a:t>
            </a:r>
            <a:endParaRPr lang="en-US" altLang="ko-KR" sz="1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90DD28-534E-BC7B-A3B8-C59B97241144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491850-1580-60A0-23C7-95FF2F459011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455DC5-FEED-9D22-7839-529919ED2071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D1919A-5B17-CE73-9444-7725844CBD09}"/>
              </a:ext>
            </a:extLst>
          </p:cNvPr>
          <p:cNvSpPr txBox="1"/>
          <p:nvPr/>
        </p:nvSpPr>
        <p:spPr>
          <a:xfrm>
            <a:off x="1250237" y="76351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오프라인 사진관의 단점</a:t>
            </a:r>
          </a:p>
        </p:txBody>
      </p:sp>
    </p:spTree>
    <p:extLst>
      <p:ext uri="{BB962C8B-B14F-4D97-AF65-F5344CB8AC3E}">
        <p14:creationId xmlns:p14="http://schemas.microsoft.com/office/powerpoint/2010/main" val="110196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227390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66090-DEA3-44A3-8573-DD5E0822CE84}"/>
              </a:ext>
            </a:extLst>
          </p:cNvPr>
          <p:cNvSpPr txBox="1"/>
          <p:nvPr/>
        </p:nvSpPr>
        <p:spPr>
          <a:xfrm>
            <a:off x="1579092" y="255534"/>
            <a:ext cx="673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동기 및 개요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Development Motives and Overview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 descr="다크이(가) 표시된 사진&#10;&#10;자동 생성된 설명">
            <a:extLst>
              <a:ext uri="{FF2B5EF4-FFF2-40B4-BE49-F238E27FC236}">
                <a16:creationId xmlns:a16="http://schemas.microsoft.com/office/drawing/2014/main" id="{24A045FE-8FA3-D6CF-9D06-3499D522B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75" y="3835324"/>
            <a:ext cx="2520000" cy="25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1CECA6-5D77-AAB0-2D1E-CAA0931ECF10}"/>
              </a:ext>
            </a:extLst>
          </p:cNvPr>
          <p:cNvSpPr txBox="1"/>
          <p:nvPr/>
        </p:nvSpPr>
        <p:spPr>
          <a:xfrm>
            <a:off x="1235075" y="1304925"/>
            <a:ext cx="5953874" cy="4476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편의성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이동 없이 </a:t>
            </a:r>
            <a:r>
              <a:rPr lang="ko-KR" altLang="en-US" sz="1600" dirty="0">
                <a:ea typeface="나눔바른고딕" panose="020B0603020101020101"/>
              </a:rPr>
              <a:t>핸드폰을 통해 </a:t>
            </a:r>
            <a:r>
              <a:rPr lang="ko-KR" altLang="en-US" sz="1600" b="1" dirty="0">
                <a:ea typeface="나눔바른고딕" panose="020B0603020101020101"/>
              </a:rPr>
              <a:t>편리</a:t>
            </a:r>
            <a:r>
              <a:rPr lang="ko-KR" altLang="en-US" sz="1600" dirty="0">
                <a:ea typeface="나눔바른고딕" panose="020B0603020101020101"/>
              </a:rPr>
              <a:t>하게 촬영</a:t>
            </a:r>
            <a:endParaRPr lang="en-US" altLang="ko-KR" sz="1600" b="1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경제성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비용 발생 </a:t>
            </a:r>
            <a:r>
              <a:rPr lang="ko-KR" altLang="en-US" sz="1600" b="1" dirty="0"/>
              <a:t>최소화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빠른 결과물 확인 및 </a:t>
            </a:r>
            <a:r>
              <a:rPr lang="ko-KR" altLang="en-US" sz="1600" b="1" dirty="0"/>
              <a:t>재촬영</a:t>
            </a:r>
            <a:r>
              <a:rPr lang="ko-KR" altLang="en-US" sz="1600" dirty="0"/>
              <a:t> 용이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원하는 구도와 스타일의 사진이 나올 때 까지 재촬영 가능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결과물을 빠르게 확인 가능</a:t>
            </a:r>
            <a:endParaRPr lang="en-US" altLang="ko-KR" sz="1600" dirty="0">
              <a:ea typeface="나눔바른고딕" panose="020B0603020101020101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사진관에 가기 전 결과를 확인하는 용도로도 사용 가능</a:t>
            </a:r>
            <a:endParaRPr lang="en-US" altLang="ko-KR" sz="1600" dirty="0">
              <a:ea typeface="나눔바른고딕" panose="020B060302010102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C36FD-375F-F490-623E-FA34C21757ED}"/>
              </a:ext>
            </a:extLst>
          </p:cNvPr>
          <p:cNvSpPr txBox="1"/>
          <p:nvPr/>
        </p:nvSpPr>
        <p:spPr>
          <a:xfrm>
            <a:off x="1250237" y="76351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나눔바른고딕" panose="020B0603020101020101"/>
              </a:rPr>
              <a:t>기존 어플리케이션의 장점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0A85F13-0992-BE39-13DC-C2C12FE9E8B2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0A2A4A-0211-2E8C-2E78-1C6BE55E5E0F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DE0F25-FB42-A36E-89A1-B64D4EE2153D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60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227390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66090-DEA3-44A3-8573-DD5E0822CE84}"/>
              </a:ext>
            </a:extLst>
          </p:cNvPr>
          <p:cNvSpPr txBox="1"/>
          <p:nvPr/>
        </p:nvSpPr>
        <p:spPr>
          <a:xfrm>
            <a:off x="1579092" y="255534"/>
            <a:ext cx="673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동기 및 개요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Development Motives and Overview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 descr="인간의 얼굴, 사람, 턱, 이마이(가) 표시된 사진&#10;&#10;자동 생성된 설명">
            <a:extLst>
              <a:ext uri="{FF2B5EF4-FFF2-40B4-BE49-F238E27FC236}">
                <a16:creationId xmlns:a16="http://schemas.microsoft.com/office/drawing/2014/main" id="{1671D101-0BDC-7507-5A4E-421A0D47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66" y="1304925"/>
            <a:ext cx="2536202" cy="3240000"/>
          </a:xfrm>
          <a:prstGeom prst="rect">
            <a:avLst/>
          </a:prstGeom>
        </p:spPr>
      </p:pic>
      <p:pic>
        <p:nvPicPr>
          <p:cNvPr id="18" name="그림 17" descr="인간의 얼굴, 사람, 이마, 턱이(가) 표시된 사진&#10;&#10;자동 생성된 설명">
            <a:extLst>
              <a:ext uri="{FF2B5EF4-FFF2-40B4-BE49-F238E27FC236}">
                <a16:creationId xmlns:a16="http://schemas.microsoft.com/office/drawing/2014/main" id="{3F5AE222-2E6C-6A00-6A21-7DBB547CD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868" y="1304925"/>
            <a:ext cx="2518045" cy="32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A824E8-6F30-4BE9-01DB-C67C58936A13}"/>
              </a:ext>
            </a:extLst>
          </p:cNvPr>
          <p:cNvSpPr txBox="1"/>
          <p:nvPr/>
        </p:nvSpPr>
        <p:spPr>
          <a:xfrm>
            <a:off x="6945666" y="4544925"/>
            <a:ext cx="5054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비정상적으로 사람을 인식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지저분한 배경으로 사용 불가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77BAC-008A-390A-3EE7-76F153D35B89}"/>
              </a:ext>
            </a:extLst>
          </p:cNvPr>
          <p:cNvSpPr txBox="1"/>
          <p:nvPr/>
        </p:nvSpPr>
        <p:spPr>
          <a:xfrm>
            <a:off x="1235075" y="1304925"/>
            <a:ext cx="5492209" cy="5215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다양한 </a:t>
            </a:r>
            <a:r>
              <a:rPr lang="ko-KR" altLang="en-US" sz="1600" b="1" dirty="0"/>
              <a:t>옵션</a:t>
            </a:r>
            <a:r>
              <a:rPr lang="ko-KR" altLang="en-US" sz="1600" dirty="0"/>
              <a:t> 선택 불가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확장자 선택 등 정해진 순서대로 진행</a:t>
            </a:r>
            <a:endParaRPr lang="en-US" altLang="ko-KR" sz="1600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부족한 </a:t>
            </a:r>
            <a:r>
              <a:rPr lang="ko-KR" altLang="en-US" sz="1600" b="1" dirty="0"/>
              <a:t>정확도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일부 앱은 오로지 결과를 확인하는 용도로만 사용 가능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수동</a:t>
            </a:r>
            <a:r>
              <a:rPr lang="ko-KR" altLang="en-US" sz="1600" dirty="0"/>
              <a:t>으로 조절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사람을 인식하지 못해 손으로 </a:t>
            </a:r>
            <a:r>
              <a:rPr lang="ko-KR" altLang="en-US" sz="1600" dirty="0" err="1">
                <a:ea typeface="나눔바른고딕" panose="020B0603020101020101"/>
              </a:rPr>
              <a:t>크롭</a:t>
            </a:r>
            <a:r>
              <a:rPr lang="ko-KR" altLang="en-US" sz="1600" dirty="0">
                <a:ea typeface="나눔바른고딕" panose="020B0603020101020101"/>
              </a:rPr>
              <a:t> 위치 조정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나눔바른고딕" panose="020B0603020101020101"/>
              </a:rPr>
              <a:t>빈약한 </a:t>
            </a:r>
            <a:r>
              <a:rPr lang="ko-KR" altLang="en-US" sz="1600" b="1" dirty="0">
                <a:ea typeface="나눔바른고딕" panose="020B0603020101020101"/>
              </a:rPr>
              <a:t>완성도</a:t>
            </a:r>
            <a:endParaRPr lang="en-US" altLang="ko-KR" sz="1600" b="1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바른고딕" panose="020B0603020101020101"/>
                <a:cs typeface="+mn-cs"/>
              </a:rPr>
              <a:t>사람을 인식하지 못해 손으로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바른고딕" panose="020B0603020101020101"/>
                <a:cs typeface="+mn-cs"/>
              </a:rPr>
              <a:t>크롭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바른고딕" panose="020B0603020101020101"/>
                <a:cs typeface="+mn-cs"/>
              </a:rPr>
              <a:t> 위치 조정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나눔바른고딕" panose="020B0603020101020101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/>
              <a:t>→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바른고딕" panose="020B0603020101020101"/>
                <a:cs typeface="+mn-cs"/>
              </a:rPr>
              <a:t>기존의 장점을 포함하고 단점을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바른고딕" panose="020B0603020101020101"/>
                <a:cs typeface="+mn-cs"/>
              </a:rPr>
              <a:t>보완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나눔바른고딕" panose="020B0603020101020101"/>
                <a:cs typeface="+mn-cs"/>
              </a:rPr>
              <a:t> 필요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나눔바른고딕" panose="020B0603020101020101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나눔바른고딕" panose="020B0603020101020101"/>
              </a:rPr>
              <a:t>⇒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나눔바른고딕" panose="020B0603020101020101"/>
              </a:rPr>
              <a:t>딥러닝을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나눔바른고딕" panose="020B0603020101020101"/>
              </a:rPr>
              <a:t> 활용한 증명사진 판단 및 편집 기술 개발</a:t>
            </a:r>
            <a:endParaRPr lang="en-US" altLang="ko-KR" sz="1600" dirty="0">
              <a:ea typeface="나눔바른고딕" panose="020B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357D5-EFF8-2DE0-194A-1F7ABF94E507}"/>
              </a:ext>
            </a:extLst>
          </p:cNvPr>
          <p:cNvSpPr txBox="1"/>
          <p:nvPr/>
        </p:nvSpPr>
        <p:spPr>
          <a:xfrm>
            <a:off x="1250237" y="76351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ea typeface="나눔바른고딕" panose="020B0603020101020101"/>
              </a:rPr>
              <a:t>기존 어플리케이션의 단점</a:t>
            </a:r>
            <a:endParaRPr lang="ko-KR" altLang="en-US" dirty="0">
              <a:ea typeface="나눔바른고딕" panose="020B0603020101020101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3B7FBC-7201-47A1-0A6B-CECACA99FB7A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45BB43-1B4C-7162-6BAF-789A946D6AF9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A041D2-DA5B-126C-A7E0-5D920C3C6B9B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514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227390"/>
            <a:ext cx="1251284" cy="532299"/>
            <a:chOff x="1" y="243503"/>
            <a:chExt cx="1251284" cy="4399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66090-DEA3-44A3-8573-DD5E0822CE84}"/>
              </a:ext>
            </a:extLst>
          </p:cNvPr>
          <p:cNvSpPr txBox="1"/>
          <p:nvPr/>
        </p:nvSpPr>
        <p:spPr>
          <a:xfrm>
            <a:off x="1579092" y="255534"/>
            <a:ext cx="673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동기 및 개요 </a:t>
            </a:r>
            <a:r>
              <a:rPr lang="en-US" altLang="ko-KR" sz="20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Development Motives and Overview</a:t>
            </a:r>
            <a:endParaRPr lang="ko-KR" altLang="en-US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87BD9B-07FE-6C50-2DB1-42F84FE1AD72}"/>
              </a:ext>
            </a:extLst>
          </p:cNvPr>
          <p:cNvGrpSpPr/>
          <p:nvPr/>
        </p:nvGrpSpPr>
        <p:grpSpPr>
          <a:xfrm>
            <a:off x="8948600" y="298479"/>
            <a:ext cx="2983510" cy="253916"/>
            <a:chOff x="8948600" y="298479"/>
            <a:chExt cx="2983510" cy="2539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1F11FF-B0C5-223D-2137-10EEF533620F}"/>
                </a:ext>
              </a:extLst>
            </p:cNvPr>
            <p:cNvSpPr txBox="1"/>
            <p:nvPr/>
          </p:nvSpPr>
          <p:spPr>
            <a:xfrm>
              <a:off x="11747379" y="29847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105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E2EEBA-4760-2DDD-FC00-A36E9280524C}"/>
                </a:ext>
              </a:extLst>
            </p:cNvPr>
            <p:cNvSpPr txBox="1"/>
            <p:nvPr/>
          </p:nvSpPr>
          <p:spPr>
            <a:xfrm>
              <a:off x="8948600" y="298479"/>
              <a:ext cx="29835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05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딥러닝 기반 증명사진 제작 어플리케이션 개발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ECBF2E-DCCA-07CE-780E-22D71D49D4AA}"/>
              </a:ext>
            </a:extLst>
          </p:cNvPr>
          <p:cNvSpPr txBox="1"/>
          <p:nvPr/>
        </p:nvSpPr>
        <p:spPr>
          <a:xfrm>
            <a:off x="1235075" y="1304925"/>
            <a:ext cx="4948791" cy="5215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증명사진 규정에 맞는지 판단하는 기술 개발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Human Pose</a:t>
            </a:r>
            <a:r>
              <a:rPr lang="en-US" altLang="ko-KR" sz="1600" dirty="0">
                <a:ea typeface="나눔바른고딕" panose="020B0603020101020101"/>
              </a:rPr>
              <a:t> Estimation (HPE) </a:t>
            </a:r>
            <a:r>
              <a:rPr lang="ko-KR" altLang="en-US" sz="1600" dirty="0">
                <a:ea typeface="나눔바른고딕" panose="020B0603020101020101"/>
              </a:rPr>
              <a:t>기술 활용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이미지 내 인물의 자세에 대한 정보 획득 및 이용</a:t>
            </a:r>
            <a:endParaRPr lang="en-US" altLang="ko-KR" sz="1600" dirty="0">
              <a:ea typeface="나눔바른고딕" panose="020B0603020101020101"/>
            </a:endParaRP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인물 탐지 및 배경 제거 기술 사용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Image</a:t>
            </a:r>
            <a:r>
              <a:rPr lang="ko-KR" altLang="en-US" sz="1600" dirty="0"/>
              <a:t> </a:t>
            </a:r>
            <a:r>
              <a:rPr lang="en-US" altLang="ko-KR" sz="1600" dirty="0"/>
              <a:t>Segmentation</a:t>
            </a:r>
            <a:r>
              <a:rPr lang="ko-KR" altLang="en-US" sz="1600" dirty="0"/>
              <a:t> 기술 활용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배경 판단 및 수정 후 인물만 남은 이미지 전달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나눔바른고딕" panose="020B0603020101020101"/>
              </a:rPr>
              <a:t>이미지 후처리를 통한 결과물 제공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사용 가능하다고 판단된 이미지에 한해 진행</a:t>
            </a:r>
            <a:endParaRPr lang="en-US" altLang="ko-KR" sz="1600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기울어짐 </a:t>
            </a:r>
            <a:r>
              <a:rPr lang="ko-KR" altLang="en-US" sz="1600" b="1" dirty="0">
                <a:ea typeface="나눔바른고딕" panose="020B0603020101020101"/>
              </a:rPr>
              <a:t>수정</a:t>
            </a:r>
            <a:endParaRPr lang="en-US" altLang="ko-KR" sz="1600" b="1" dirty="0">
              <a:ea typeface="나눔바른고딕" panose="020B060302010102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바른고딕" panose="020B0603020101020101"/>
              </a:rPr>
              <a:t>결과물 내 인물의 위치 </a:t>
            </a:r>
            <a:r>
              <a:rPr lang="ko-KR" altLang="en-US" sz="1600" b="1" dirty="0">
                <a:ea typeface="나눔바른고딕" panose="020B0603020101020101"/>
              </a:rPr>
              <a:t>수정</a:t>
            </a:r>
            <a:endParaRPr lang="en-US" altLang="ko-KR" sz="1600" b="1" dirty="0">
              <a:ea typeface="나눔바른고딕" panose="020B0603020101020101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4D8F5-94F1-9A4B-0F55-875464669F13}"/>
              </a:ext>
            </a:extLst>
          </p:cNvPr>
          <p:cNvSpPr txBox="1"/>
          <p:nvPr/>
        </p:nvSpPr>
        <p:spPr>
          <a:xfrm>
            <a:off x="1250237" y="76351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개발 어플리케이션의 특징</a:t>
            </a:r>
            <a:endParaRPr lang="ko-KR" altLang="en-US" dirty="0"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16377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0356B-2785-49D9-B542-21A9CAE3E194}"/>
              </a:ext>
            </a:extLst>
          </p:cNvPr>
          <p:cNvGrpSpPr/>
          <p:nvPr/>
        </p:nvGrpSpPr>
        <p:grpSpPr>
          <a:xfrm>
            <a:off x="4887174" y="2986703"/>
            <a:ext cx="2417650" cy="915372"/>
            <a:chOff x="4690004" y="2977331"/>
            <a:chExt cx="2417650" cy="9153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4690004" y="2977331"/>
              <a:ext cx="24176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 과정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5190626" y="3584926"/>
              <a:ext cx="1416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Design</a:t>
              </a:r>
              <a:r>
                <a:rPr lang="ko-KR" altLang="en-US" sz="14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Process</a:t>
              </a:r>
              <a:endParaRPr lang="ko-KR" altLang="en-US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45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1130</Words>
  <Application>Microsoft Office PowerPoint</Application>
  <PresentationFormat>와이드스크린</PresentationFormat>
  <Paragraphs>299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noto</vt:lpstr>
      <vt:lpstr>나눔고딕 ExtraBold</vt:lpstr>
      <vt:lpstr>나눔바른고딕</vt:lpstr>
      <vt:lpstr>나눔바른고딕 UltraLight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김태윤</cp:lastModifiedBy>
  <cp:revision>89</cp:revision>
  <dcterms:created xsi:type="dcterms:W3CDTF">2019-02-09T01:58:43Z</dcterms:created>
  <dcterms:modified xsi:type="dcterms:W3CDTF">2023-11-03T13:17:21Z</dcterms:modified>
</cp:coreProperties>
</file>